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
  </p:notesMasterIdLst>
  <p:sldIdLst>
    <p:sldId id="256" r:id="rId2"/>
    <p:sldId id="257" r:id="rId3"/>
    <p:sldId id="259" r:id="rId4"/>
    <p:sldId id="261" r:id="rId5"/>
    <p:sldId id="295" r:id="rId6"/>
    <p:sldId id="262" r:id="rId7"/>
    <p:sldId id="296" r:id="rId8"/>
    <p:sldId id="297" r:id="rId9"/>
    <p:sldId id="298" r:id="rId10"/>
    <p:sldId id="299" r:id="rId11"/>
    <p:sldId id="300" r:id="rId12"/>
    <p:sldId id="301" r:id="rId13"/>
    <p:sldId id="302" r:id="rId14"/>
    <p:sldId id="294" r:id="rId15"/>
    <p:sldId id="304" r:id="rId16"/>
    <p:sldId id="303" r:id="rId17"/>
  </p:sldIdLst>
  <p:sldSz cx="9144000" cy="5143500" type="screen16x9"/>
  <p:notesSz cx="6858000" cy="9144000"/>
  <p:embeddedFontLst>
    <p:embeddedFont>
      <p:font typeface="Arial Rounded MT Bold" panose="020F0704030504030204" pitchFamily="34" charset="0"/>
      <p:regular r:id="rId19"/>
    </p:embeddedFont>
    <p:embeddedFont>
      <p:font typeface="Arimo Medium" panose="020B0604020202020204" charset="0"/>
      <p:regular r:id="rId20"/>
      <p:bold r:id="rId21"/>
      <p:italic r:id="rId22"/>
      <p:boldItalic r:id="rId23"/>
    </p:embeddedFont>
    <p:embeddedFont>
      <p:font typeface="Bahnschrift" panose="020B0502040204020203" pitchFamily="34" charset="0"/>
      <p:regular r:id="rId24"/>
      <p:bold r:id="rId25"/>
    </p:embeddedFont>
    <p:embeddedFont>
      <p:font typeface="Bebas Neue" panose="020B0606020202050201" pitchFamily="34" charset="0"/>
      <p:regular r:id="rId26"/>
    </p:embeddedFont>
    <p:embeddedFont>
      <p:font typeface="Georgia" panose="02040502050405020303" pitchFamily="18" charset="0"/>
      <p:regular r:id="rId27"/>
      <p:bold r:id="rId28"/>
      <p:italic r:id="rId29"/>
      <p:boldItalic r:id="rId30"/>
    </p:embeddedFont>
    <p:embeddedFont>
      <p:font typeface="Libre Baskerville" panose="02000000000000000000" pitchFamily="2" charset="0"/>
      <p:regular r:id="rId31"/>
      <p:bold r:id="rId32"/>
      <p:italic r:id="rId33"/>
    </p:embeddedFont>
    <p:embeddedFont>
      <p:font typeface="OCR A Extended" panose="02010509020102010303" pitchFamily="50" charset="0"/>
      <p:regular r:id="rId34"/>
    </p:embeddedFont>
    <p:embeddedFont>
      <p:font typeface="Open Sans" panose="020B0606030504020204" pitchFamily="3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7BCD15-971E-4893-A774-DEA78A304939}">
  <a:tblStyle styleId="{957BCD15-971E-4893-A774-DEA78A3049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36" autoAdjust="0"/>
    <p:restoredTop sz="93275" autoAdjust="0"/>
  </p:normalViewPr>
  <p:slideViewPr>
    <p:cSldViewPr snapToGrid="0">
      <p:cViewPr varScale="1">
        <p:scale>
          <a:sx n="114" d="100"/>
          <a:sy n="114" d="100"/>
        </p:scale>
        <p:origin x="816" y="91"/>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ableStyles" Target="tableStyles.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342259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060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18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db0f9523d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210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5354b843b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5354b843b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2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5354b843b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5354b843b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987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b0f9523dd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b0f9523d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887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b0f9523dd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b0f9523d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90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963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54175" y="1117125"/>
            <a:ext cx="7717800" cy="250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6000">
                <a:latin typeface="Georgia"/>
                <a:ea typeface="Georgia"/>
                <a:cs typeface="Georgia"/>
                <a:sym typeface="Georgia"/>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1" name="Google Shape;11;p2"/>
          <p:cNvSpPr txBox="1">
            <a:spLocks noGrp="1"/>
          </p:cNvSpPr>
          <p:nvPr>
            <p:ph type="subTitle" idx="1"/>
          </p:nvPr>
        </p:nvSpPr>
        <p:spPr>
          <a:xfrm>
            <a:off x="708375" y="3849525"/>
            <a:ext cx="2271900" cy="74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dk1"/>
                </a:solidFill>
                <a:latin typeface="Arimo Medium"/>
                <a:ea typeface="Arimo Medium"/>
                <a:cs typeface="Arimo Medium"/>
                <a:sym typeface="Arimo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90"/>
        <p:cNvGrpSpPr/>
        <p:nvPr/>
      </p:nvGrpSpPr>
      <p:grpSpPr>
        <a:xfrm>
          <a:off x="0" y="0"/>
          <a:ext cx="0" cy="0"/>
          <a:chOff x="0" y="0"/>
          <a:chExt cx="0" cy="0"/>
        </a:xfrm>
      </p:grpSpPr>
      <p:pic>
        <p:nvPicPr>
          <p:cNvPr id="91" name="Google Shape;91;p16"/>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92" name="Google Shape;92;p16"/>
          <p:cNvSpPr txBox="1">
            <a:spLocks noGrp="1"/>
          </p:cNvSpPr>
          <p:nvPr>
            <p:ph type="title"/>
          </p:nvPr>
        </p:nvSpPr>
        <p:spPr>
          <a:xfrm>
            <a:off x="1963338" y="3005850"/>
            <a:ext cx="5217300" cy="490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300"/>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93" name="Google Shape;93;p16"/>
          <p:cNvSpPr txBox="1">
            <a:spLocks noGrp="1"/>
          </p:cNvSpPr>
          <p:nvPr>
            <p:ph type="subTitle" idx="1"/>
          </p:nvPr>
        </p:nvSpPr>
        <p:spPr>
          <a:xfrm>
            <a:off x="1963338" y="1647450"/>
            <a:ext cx="5217300" cy="1129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400"/>
              <a:buNone/>
              <a:defRPr sz="23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1206957" y="1695975"/>
            <a:ext cx="28785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19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124" name="Google Shape;124;p19"/>
          <p:cNvSpPr txBox="1">
            <a:spLocks noGrp="1"/>
          </p:cNvSpPr>
          <p:nvPr>
            <p:ph type="title" idx="2"/>
          </p:nvPr>
        </p:nvSpPr>
        <p:spPr>
          <a:xfrm>
            <a:off x="5058538" y="1695975"/>
            <a:ext cx="28785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19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125" name="Google Shape;125;p19"/>
          <p:cNvSpPr txBox="1">
            <a:spLocks noGrp="1"/>
          </p:cNvSpPr>
          <p:nvPr>
            <p:ph type="subTitle" idx="1"/>
          </p:nvPr>
        </p:nvSpPr>
        <p:spPr>
          <a:xfrm>
            <a:off x="1206950" y="2089575"/>
            <a:ext cx="2878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6" name="Google Shape;126;p19"/>
          <p:cNvSpPr txBox="1">
            <a:spLocks noGrp="1"/>
          </p:cNvSpPr>
          <p:nvPr>
            <p:ph type="subTitle" idx="3"/>
          </p:nvPr>
        </p:nvSpPr>
        <p:spPr>
          <a:xfrm>
            <a:off x="5058531" y="2089575"/>
            <a:ext cx="2878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27" name="Google Shape;127;p19"/>
          <p:cNvSpPr txBox="1">
            <a:spLocks noGrp="1"/>
          </p:cNvSpPr>
          <p:nvPr>
            <p:ph type="title" idx="4"/>
          </p:nvPr>
        </p:nvSpPr>
        <p:spPr>
          <a:xfrm>
            <a:off x="1206957" y="3296675"/>
            <a:ext cx="28785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19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128" name="Google Shape;128;p19"/>
          <p:cNvSpPr txBox="1">
            <a:spLocks noGrp="1"/>
          </p:cNvSpPr>
          <p:nvPr>
            <p:ph type="title" idx="5"/>
          </p:nvPr>
        </p:nvSpPr>
        <p:spPr>
          <a:xfrm>
            <a:off x="5058538" y="3296675"/>
            <a:ext cx="2878500" cy="393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500"/>
              <a:buNone/>
              <a:defRPr sz="19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129" name="Google Shape;129;p19"/>
          <p:cNvSpPr txBox="1">
            <a:spLocks noGrp="1"/>
          </p:cNvSpPr>
          <p:nvPr>
            <p:ph type="subTitle" idx="6"/>
          </p:nvPr>
        </p:nvSpPr>
        <p:spPr>
          <a:xfrm>
            <a:off x="1206950" y="3690275"/>
            <a:ext cx="2878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30" name="Google Shape;130;p19"/>
          <p:cNvSpPr txBox="1">
            <a:spLocks noGrp="1"/>
          </p:cNvSpPr>
          <p:nvPr>
            <p:ph type="subTitle" idx="7"/>
          </p:nvPr>
        </p:nvSpPr>
        <p:spPr>
          <a:xfrm>
            <a:off x="5058531" y="3690275"/>
            <a:ext cx="2878500" cy="57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131" name="Google Shape;131;p19"/>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32" name="Google Shape;132;p19"/>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133" name="Google Shape;133;p19"/>
          <p:cNvSpPr/>
          <p:nvPr/>
        </p:nvSpPr>
        <p:spPr>
          <a:xfrm>
            <a:off x="272375" y="275550"/>
            <a:ext cx="8599200" cy="4601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8335725" y="0"/>
            <a:ext cx="808200" cy="808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58"/>
        <p:cNvGrpSpPr/>
        <p:nvPr/>
      </p:nvGrpSpPr>
      <p:grpSpPr>
        <a:xfrm>
          <a:off x="0" y="0"/>
          <a:ext cx="0" cy="0"/>
          <a:chOff x="0" y="0"/>
          <a:chExt cx="0" cy="0"/>
        </a:xfrm>
      </p:grpSpPr>
      <p:sp>
        <p:nvSpPr>
          <p:cNvPr id="159" name="Google Shape;159;p22"/>
          <p:cNvSpPr/>
          <p:nvPr/>
        </p:nvSpPr>
        <p:spPr>
          <a:xfrm>
            <a:off x="272375" y="275550"/>
            <a:ext cx="8599200" cy="4601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22"/>
          <p:cNvPicPr preferRelativeResize="0"/>
          <p:nvPr/>
        </p:nvPicPr>
        <p:blipFill>
          <a:blip r:embed="rId2">
            <a:alphaModFix/>
          </a:blip>
          <a:stretch>
            <a:fillRect/>
          </a:stretch>
        </p:blipFill>
        <p:spPr>
          <a:xfrm flipH="1">
            <a:off x="8092325" y="501161"/>
            <a:ext cx="979181" cy="817239"/>
          </a:xfrm>
          <a:prstGeom prst="rect">
            <a:avLst/>
          </a:prstGeom>
          <a:noFill/>
          <a:ln>
            <a:noFill/>
          </a:ln>
        </p:spPr>
      </p:pic>
      <p:sp>
        <p:nvSpPr>
          <p:cNvPr id="161" name="Google Shape;161;p22"/>
          <p:cNvSpPr/>
          <p:nvPr/>
        </p:nvSpPr>
        <p:spPr>
          <a:xfrm>
            <a:off x="8335725" y="0"/>
            <a:ext cx="808200" cy="808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62"/>
        <p:cNvGrpSpPr/>
        <p:nvPr/>
      </p:nvGrpSpPr>
      <p:grpSpPr>
        <a:xfrm>
          <a:off x="0" y="0"/>
          <a:ext cx="0" cy="0"/>
          <a:chOff x="0" y="0"/>
          <a:chExt cx="0" cy="0"/>
        </a:xfrm>
      </p:grpSpPr>
      <p:cxnSp>
        <p:nvCxnSpPr>
          <p:cNvPr id="163" name="Google Shape;163;p23"/>
          <p:cNvCxnSpPr/>
          <p:nvPr/>
        </p:nvCxnSpPr>
        <p:spPr>
          <a:xfrm>
            <a:off x="303100" y="-18375"/>
            <a:ext cx="0" cy="5171100"/>
          </a:xfrm>
          <a:prstGeom prst="straightConnector1">
            <a:avLst/>
          </a:prstGeom>
          <a:noFill/>
          <a:ln w="9525" cap="flat" cmpd="sng">
            <a:solidFill>
              <a:schemeClr val="dk1"/>
            </a:solidFill>
            <a:prstDash val="solid"/>
            <a:round/>
            <a:headEnd type="none" w="med" len="med"/>
            <a:tailEnd type="none" w="med" len="med"/>
          </a:ln>
        </p:spPr>
      </p:cxnSp>
      <p:sp>
        <p:nvSpPr>
          <p:cNvPr id="164" name="Google Shape;164;p23"/>
          <p:cNvSpPr/>
          <p:nvPr/>
        </p:nvSpPr>
        <p:spPr>
          <a:xfrm>
            <a:off x="303100" y="4608575"/>
            <a:ext cx="534900" cy="53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23"/>
          <p:cNvPicPr preferRelativeResize="0"/>
          <p:nvPr/>
        </p:nvPicPr>
        <p:blipFill>
          <a:blip r:embed="rId2">
            <a:alphaModFix/>
          </a:blip>
          <a:stretch>
            <a:fillRect/>
          </a:stretch>
        </p:blipFill>
        <p:spPr>
          <a:xfrm>
            <a:off x="-8952" y="0"/>
            <a:ext cx="1159000" cy="12247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1640000" y="2554200"/>
            <a:ext cx="58641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60300" y="1149000"/>
            <a:ext cx="1223100" cy="12231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6" name="Google Shape;16;p3"/>
          <p:cNvSpPr txBox="1">
            <a:spLocks noGrp="1"/>
          </p:cNvSpPr>
          <p:nvPr>
            <p:ph type="subTitle" idx="1"/>
          </p:nvPr>
        </p:nvSpPr>
        <p:spPr>
          <a:xfrm>
            <a:off x="2144550" y="3396000"/>
            <a:ext cx="4854600" cy="5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pic>
        <p:nvPicPr>
          <p:cNvPr id="30" name="Google Shape;30;p6"/>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2" name="Google Shape;32;p6"/>
          <p:cNvPicPr preferRelativeResize="0"/>
          <p:nvPr/>
        </p:nvPicPr>
        <p:blipFill>
          <a:blip r:embed="rId3">
            <a:alphaModFix/>
          </a:blip>
          <a:stretch>
            <a:fillRect/>
          </a:stretch>
        </p:blipFill>
        <p:spPr>
          <a:xfrm>
            <a:off x="3635042" y="4308772"/>
            <a:ext cx="1212175" cy="1011703"/>
          </a:xfrm>
          <a:prstGeom prst="rect">
            <a:avLst/>
          </a:prstGeom>
          <a:noFill/>
          <a:ln>
            <a:noFill/>
          </a:ln>
        </p:spPr>
      </p:pic>
      <p:sp>
        <p:nvSpPr>
          <p:cNvPr id="33" name="Google Shape;33;p6"/>
          <p:cNvSpPr/>
          <p:nvPr/>
        </p:nvSpPr>
        <p:spPr>
          <a:xfrm>
            <a:off x="-151800" y="4537375"/>
            <a:ext cx="4422900" cy="478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pic>
        <p:nvPicPr>
          <p:cNvPr id="35" name="Google Shape;35;p7"/>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36" name="Google Shape;36;p7"/>
          <p:cNvSpPr txBox="1">
            <a:spLocks noGrp="1"/>
          </p:cNvSpPr>
          <p:nvPr>
            <p:ph type="title"/>
          </p:nvPr>
        </p:nvSpPr>
        <p:spPr>
          <a:xfrm>
            <a:off x="2007450" y="1289950"/>
            <a:ext cx="5129100" cy="132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subTitle" idx="1"/>
          </p:nvPr>
        </p:nvSpPr>
        <p:spPr>
          <a:xfrm>
            <a:off x="2007450" y="2844925"/>
            <a:ext cx="5129100" cy="132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p:nvPr/>
        </p:nvSpPr>
        <p:spPr>
          <a:xfrm>
            <a:off x="272375" y="275550"/>
            <a:ext cx="8599200" cy="4601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8335725" y="0"/>
            <a:ext cx="808200" cy="808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1695150" y="833975"/>
            <a:ext cx="5753700" cy="3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pic>
        <p:nvPicPr>
          <p:cNvPr id="44" name="Google Shape;44;p9"/>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45" name="Google Shape;45;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Open Sans"/>
              <a:buChar char="-"/>
              <a:defRPr>
                <a:solidFill>
                  <a:schemeClr val="dk1"/>
                </a:solidFill>
              </a:defRPr>
            </a:lvl1pPr>
            <a:lvl2pPr marL="914400" lvl="1" indent="-279400">
              <a:spcBef>
                <a:spcPts val="0"/>
              </a:spcBef>
              <a:spcAft>
                <a:spcPts val="0"/>
              </a:spcAft>
              <a:buClr>
                <a:schemeClr val="dk1"/>
              </a:buClr>
              <a:buSzPts val="800"/>
              <a:buFont typeface="Open Sans"/>
              <a:buChar char="○"/>
              <a:defRPr>
                <a:solidFill>
                  <a:schemeClr val="dk1"/>
                </a:solidFill>
              </a:defRPr>
            </a:lvl2pPr>
            <a:lvl3pPr marL="1371600" lvl="2" indent="-279400">
              <a:spcBef>
                <a:spcPts val="0"/>
              </a:spcBef>
              <a:spcAft>
                <a:spcPts val="0"/>
              </a:spcAft>
              <a:buClr>
                <a:schemeClr val="dk1"/>
              </a:buClr>
              <a:buSzPts val="800"/>
              <a:buFont typeface="Open Sans"/>
              <a:buChar char="■"/>
              <a:defRPr>
                <a:solidFill>
                  <a:schemeClr val="dk1"/>
                </a:solidFill>
              </a:defRPr>
            </a:lvl3pPr>
            <a:lvl4pPr marL="1828800" lvl="3" indent="-279400">
              <a:spcBef>
                <a:spcPts val="0"/>
              </a:spcBef>
              <a:spcAft>
                <a:spcPts val="0"/>
              </a:spcAft>
              <a:buClr>
                <a:schemeClr val="dk1"/>
              </a:buClr>
              <a:buSzPts val="800"/>
              <a:buFont typeface="Open Sans"/>
              <a:buChar char="●"/>
              <a:defRPr>
                <a:solidFill>
                  <a:schemeClr val="dk1"/>
                </a:solidFill>
              </a:defRPr>
            </a:lvl4pPr>
            <a:lvl5pPr marL="2286000" lvl="4" indent="-304800">
              <a:spcBef>
                <a:spcPts val="0"/>
              </a:spcBef>
              <a:spcAft>
                <a:spcPts val="0"/>
              </a:spcAft>
              <a:buClr>
                <a:schemeClr val="dk1"/>
              </a:buClr>
              <a:buSzPts val="1200"/>
              <a:buFont typeface="Open Sans"/>
              <a:buChar char="○"/>
              <a:defRPr>
                <a:solidFill>
                  <a:schemeClr val="dk1"/>
                </a:solidFill>
              </a:defRPr>
            </a:lvl5pPr>
            <a:lvl6pPr marL="2743200" lvl="5" indent="-304800">
              <a:spcBef>
                <a:spcPts val="0"/>
              </a:spcBef>
              <a:spcAft>
                <a:spcPts val="0"/>
              </a:spcAft>
              <a:buClr>
                <a:schemeClr val="dk1"/>
              </a:buClr>
              <a:buSzPts val="1200"/>
              <a:buFont typeface="Open Sans"/>
              <a:buChar char="■"/>
              <a:defRPr>
                <a:solidFill>
                  <a:schemeClr val="dk1"/>
                </a:solidFill>
              </a:defRPr>
            </a:lvl6pPr>
            <a:lvl7pPr marL="3200400" lvl="6" indent="-273050">
              <a:spcBef>
                <a:spcPts val="0"/>
              </a:spcBef>
              <a:spcAft>
                <a:spcPts val="0"/>
              </a:spcAft>
              <a:buClr>
                <a:schemeClr val="dk1"/>
              </a:buClr>
              <a:buSzPts val="700"/>
              <a:buFont typeface="Open Sans"/>
              <a:buChar char="●"/>
              <a:defRPr>
                <a:solidFill>
                  <a:schemeClr val="dk1"/>
                </a:solidFill>
              </a:defRPr>
            </a:lvl7pPr>
            <a:lvl8pPr marL="3657600" lvl="7" indent="-273050">
              <a:spcBef>
                <a:spcPts val="0"/>
              </a:spcBef>
              <a:spcAft>
                <a:spcPts val="0"/>
              </a:spcAft>
              <a:buClr>
                <a:schemeClr val="dk1"/>
              </a:buClr>
              <a:buSzPts val="700"/>
              <a:buFont typeface="Open Sans"/>
              <a:buChar char="○"/>
              <a:defRPr>
                <a:solidFill>
                  <a:schemeClr val="dk1"/>
                </a:solidFill>
              </a:defRPr>
            </a:lvl8pPr>
            <a:lvl9pPr marL="4114800" lvl="8" indent="-266700">
              <a:spcBef>
                <a:spcPts val="0"/>
              </a:spcBef>
              <a:spcAft>
                <a:spcPts val="0"/>
              </a:spcAft>
              <a:buClr>
                <a:schemeClr val="dk1"/>
              </a:buClr>
              <a:buSzPts val="600"/>
              <a:buFont typeface="Open Sans"/>
              <a:buChar char="■"/>
              <a:defRPr>
                <a:solidFill>
                  <a:schemeClr val="dk1"/>
                </a:solidFill>
              </a:defRPr>
            </a:lvl9pPr>
          </a:lstStyle>
          <a:p>
            <a:endParaRPr/>
          </a:p>
        </p:txBody>
      </p:sp>
      <p:sp>
        <p:nvSpPr>
          <p:cNvPr id="46" name="Google Shape;46;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49" name="Google Shape;49;p10"/>
          <p:cNvSpPr txBox="1">
            <a:spLocks noGrp="1"/>
          </p:cNvSpPr>
          <p:nvPr>
            <p:ph type="body" idx="1"/>
          </p:nvPr>
        </p:nvSpPr>
        <p:spPr>
          <a:xfrm>
            <a:off x="720000" y="2269200"/>
            <a:ext cx="7704000" cy="605100"/>
          </a:xfrm>
          <a:prstGeom prst="rect">
            <a:avLst/>
          </a:prstGeom>
          <a:solidFill>
            <a:schemeClr val="accent2"/>
          </a:solid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lt1"/>
              </a:buClr>
              <a:buSzPts val="1400"/>
              <a:buNone/>
              <a:defRPr sz="4000">
                <a:solidFill>
                  <a:schemeClr val="lt1"/>
                </a:solidFill>
                <a:latin typeface="Bebas Neue"/>
                <a:ea typeface="Bebas Neue"/>
                <a:cs typeface="Bebas Neue"/>
                <a:sym typeface="Bebas Neu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pic>
        <p:nvPicPr>
          <p:cNvPr id="51" name="Google Shape;51;p11"/>
          <p:cNvPicPr preferRelativeResize="0"/>
          <p:nvPr/>
        </p:nvPicPr>
        <p:blipFill>
          <a:blip r:embed="rId2">
            <a:alphaModFix amt="60000"/>
          </a:blip>
          <a:stretch>
            <a:fillRect/>
          </a:stretch>
        </p:blipFill>
        <p:spPr>
          <a:xfrm>
            <a:off x="0" y="0"/>
            <a:ext cx="9144000" cy="5143500"/>
          </a:xfrm>
          <a:prstGeom prst="rect">
            <a:avLst/>
          </a:prstGeom>
          <a:noFill/>
          <a:ln>
            <a:noFill/>
          </a:ln>
        </p:spPr>
      </p:pic>
      <p:sp>
        <p:nvSpPr>
          <p:cNvPr id="52" name="Google Shape;52;p11"/>
          <p:cNvSpPr txBox="1">
            <a:spLocks noGrp="1"/>
          </p:cNvSpPr>
          <p:nvPr>
            <p:ph type="title" hasCustomPrompt="1"/>
          </p:nvPr>
        </p:nvSpPr>
        <p:spPr>
          <a:xfrm>
            <a:off x="1766700" y="1533875"/>
            <a:ext cx="5610600" cy="137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3" name="Google Shape;53;p11"/>
          <p:cNvSpPr txBox="1">
            <a:spLocks noGrp="1"/>
          </p:cNvSpPr>
          <p:nvPr>
            <p:ph type="subTitle" idx="1"/>
          </p:nvPr>
        </p:nvSpPr>
        <p:spPr>
          <a:xfrm>
            <a:off x="1766700" y="2906122"/>
            <a:ext cx="5610600" cy="70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1pPr>
            <a:lvl2pPr lvl="1">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2pPr>
            <a:lvl3pPr lvl="2">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3pPr>
            <a:lvl4pPr lvl="3">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4pPr>
            <a:lvl5pPr lvl="4">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5pPr>
            <a:lvl6pPr lvl="5">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6pPr>
            <a:lvl7pPr lvl="6">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7pPr>
            <a:lvl8pPr lvl="7">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8pPr>
            <a:lvl9pPr lvl="8">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imo Medium"/>
              <a:buChar char="●"/>
              <a:defRPr>
                <a:solidFill>
                  <a:schemeClr val="dk1"/>
                </a:solidFill>
                <a:latin typeface="Arimo Medium"/>
                <a:ea typeface="Arimo Medium"/>
                <a:cs typeface="Arimo Medium"/>
                <a:sym typeface="Arimo Medium"/>
              </a:defRPr>
            </a:lvl1pPr>
            <a:lvl2pPr marL="914400" lvl="1" indent="-317500">
              <a:lnSpc>
                <a:spcPct val="115000"/>
              </a:lnSpc>
              <a:spcBef>
                <a:spcPts val="0"/>
              </a:spcBef>
              <a:spcAft>
                <a:spcPts val="0"/>
              </a:spcAft>
              <a:buClr>
                <a:schemeClr val="dk1"/>
              </a:buClr>
              <a:buSzPts val="1400"/>
              <a:buFont typeface="Arimo Medium"/>
              <a:buChar char="○"/>
              <a:defRPr>
                <a:solidFill>
                  <a:schemeClr val="dk1"/>
                </a:solidFill>
                <a:latin typeface="Arimo Medium"/>
                <a:ea typeface="Arimo Medium"/>
                <a:cs typeface="Arimo Medium"/>
                <a:sym typeface="Arimo Medium"/>
              </a:defRPr>
            </a:lvl2pPr>
            <a:lvl3pPr marL="1371600" lvl="2" indent="-317500">
              <a:lnSpc>
                <a:spcPct val="115000"/>
              </a:lnSpc>
              <a:spcBef>
                <a:spcPts val="0"/>
              </a:spcBef>
              <a:spcAft>
                <a:spcPts val="0"/>
              </a:spcAft>
              <a:buClr>
                <a:schemeClr val="dk1"/>
              </a:buClr>
              <a:buSzPts val="1400"/>
              <a:buFont typeface="Arimo Medium"/>
              <a:buChar char="■"/>
              <a:defRPr>
                <a:solidFill>
                  <a:schemeClr val="dk1"/>
                </a:solidFill>
                <a:latin typeface="Arimo Medium"/>
                <a:ea typeface="Arimo Medium"/>
                <a:cs typeface="Arimo Medium"/>
                <a:sym typeface="Arimo Medium"/>
              </a:defRPr>
            </a:lvl3pPr>
            <a:lvl4pPr marL="1828800" lvl="3" indent="-317500">
              <a:lnSpc>
                <a:spcPct val="115000"/>
              </a:lnSpc>
              <a:spcBef>
                <a:spcPts val="0"/>
              </a:spcBef>
              <a:spcAft>
                <a:spcPts val="0"/>
              </a:spcAft>
              <a:buClr>
                <a:schemeClr val="dk1"/>
              </a:buClr>
              <a:buSzPts val="1400"/>
              <a:buFont typeface="Arimo Medium"/>
              <a:buChar char="●"/>
              <a:defRPr>
                <a:solidFill>
                  <a:schemeClr val="dk1"/>
                </a:solidFill>
                <a:latin typeface="Arimo Medium"/>
                <a:ea typeface="Arimo Medium"/>
                <a:cs typeface="Arimo Medium"/>
                <a:sym typeface="Arimo Medium"/>
              </a:defRPr>
            </a:lvl4pPr>
            <a:lvl5pPr marL="2286000" lvl="4" indent="-317500">
              <a:lnSpc>
                <a:spcPct val="115000"/>
              </a:lnSpc>
              <a:spcBef>
                <a:spcPts val="0"/>
              </a:spcBef>
              <a:spcAft>
                <a:spcPts val="0"/>
              </a:spcAft>
              <a:buClr>
                <a:schemeClr val="dk1"/>
              </a:buClr>
              <a:buSzPts val="1400"/>
              <a:buFont typeface="Arimo Medium"/>
              <a:buChar char="○"/>
              <a:defRPr>
                <a:solidFill>
                  <a:schemeClr val="dk1"/>
                </a:solidFill>
                <a:latin typeface="Arimo Medium"/>
                <a:ea typeface="Arimo Medium"/>
                <a:cs typeface="Arimo Medium"/>
                <a:sym typeface="Arimo Medium"/>
              </a:defRPr>
            </a:lvl5pPr>
            <a:lvl6pPr marL="2743200" lvl="5" indent="-317500">
              <a:lnSpc>
                <a:spcPct val="115000"/>
              </a:lnSpc>
              <a:spcBef>
                <a:spcPts val="0"/>
              </a:spcBef>
              <a:spcAft>
                <a:spcPts val="0"/>
              </a:spcAft>
              <a:buClr>
                <a:schemeClr val="dk1"/>
              </a:buClr>
              <a:buSzPts val="1400"/>
              <a:buFont typeface="Arimo Medium"/>
              <a:buChar char="■"/>
              <a:defRPr>
                <a:solidFill>
                  <a:schemeClr val="dk1"/>
                </a:solidFill>
                <a:latin typeface="Arimo Medium"/>
                <a:ea typeface="Arimo Medium"/>
                <a:cs typeface="Arimo Medium"/>
                <a:sym typeface="Arimo Medium"/>
              </a:defRPr>
            </a:lvl6pPr>
            <a:lvl7pPr marL="3200400" lvl="6" indent="-317500">
              <a:lnSpc>
                <a:spcPct val="115000"/>
              </a:lnSpc>
              <a:spcBef>
                <a:spcPts val="0"/>
              </a:spcBef>
              <a:spcAft>
                <a:spcPts val="0"/>
              </a:spcAft>
              <a:buClr>
                <a:schemeClr val="dk1"/>
              </a:buClr>
              <a:buSzPts val="1400"/>
              <a:buFont typeface="Arimo Medium"/>
              <a:buChar char="●"/>
              <a:defRPr>
                <a:solidFill>
                  <a:schemeClr val="dk1"/>
                </a:solidFill>
                <a:latin typeface="Arimo Medium"/>
                <a:ea typeface="Arimo Medium"/>
                <a:cs typeface="Arimo Medium"/>
                <a:sym typeface="Arimo Medium"/>
              </a:defRPr>
            </a:lvl7pPr>
            <a:lvl8pPr marL="3657600" lvl="7" indent="-317500">
              <a:lnSpc>
                <a:spcPct val="115000"/>
              </a:lnSpc>
              <a:spcBef>
                <a:spcPts val="0"/>
              </a:spcBef>
              <a:spcAft>
                <a:spcPts val="0"/>
              </a:spcAft>
              <a:buClr>
                <a:schemeClr val="dk1"/>
              </a:buClr>
              <a:buSzPts val="1400"/>
              <a:buFont typeface="Arimo Medium"/>
              <a:buChar char="○"/>
              <a:defRPr>
                <a:solidFill>
                  <a:schemeClr val="dk1"/>
                </a:solidFill>
                <a:latin typeface="Arimo Medium"/>
                <a:ea typeface="Arimo Medium"/>
                <a:cs typeface="Arimo Medium"/>
                <a:sym typeface="Arimo Medium"/>
              </a:defRPr>
            </a:lvl8pPr>
            <a:lvl9pPr marL="4114800" lvl="8" indent="-317500">
              <a:lnSpc>
                <a:spcPct val="115000"/>
              </a:lnSpc>
              <a:spcBef>
                <a:spcPts val="0"/>
              </a:spcBef>
              <a:spcAft>
                <a:spcPts val="0"/>
              </a:spcAft>
              <a:buClr>
                <a:schemeClr val="dk1"/>
              </a:buClr>
              <a:buSzPts val="1400"/>
              <a:buFont typeface="Arimo Medium"/>
              <a:buChar char="■"/>
              <a:defRPr>
                <a:solidFill>
                  <a:schemeClr val="dk1"/>
                </a:solidFill>
                <a:latin typeface="Arimo Medium"/>
                <a:ea typeface="Arimo Medium"/>
                <a:cs typeface="Arimo Medium"/>
                <a:sym typeface="Arim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62" r:id="rId10"/>
    <p:sldLayoutId id="2147483665" r:id="rId11"/>
    <p:sldLayoutId id="2147483668"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orient="horz" pos="2903">
          <p15:clr>
            <a:srgbClr val="EA4335"/>
          </p15:clr>
        </p15:guide>
        <p15:guide id="3" pos="449">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7"/>
          <p:cNvPicPr preferRelativeResize="0"/>
          <p:nvPr/>
        </p:nvPicPr>
        <p:blipFill>
          <a:blip r:embed="rId3">
            <a:alphaModFix/>
          </a:blip>
          <a:stretch>
            <a:fillRect/>
          </a:stretch>
        </p:blipFill>
        <p:spPr>
          <a:xfrm>
            <a:off x="3920346" y="-423126"/>
            <a:ext cx="6162720" cy="5143501"/>
          </a:xfrm>
          <a:prstGeom prst="rect">
            <a:avLst/>
          </a:prstGeom>
          <a:noFill/>
          <a:ln>
            <a:noFill/>
          </a:ln>
        </p:spPr>
      </p:pic>
      <p:sp>
        <p:nvSpPr>
          <p:cNvPr id="177" name="Google Shape;177;p27"/>
          <p:cNvSpPr/>
          <p:nvPr/>
        </p:nvSpPr>
        <p:spPr>
          <a:xfrm>
            <a:off x="3252050" y="2368675"/>
            <a:ext cx="6062100" cy="24486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188520" y="786721"/>
            <a:ext cx="6062100" cy="2503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txBox="1">
            <a:spLocks noGrp="1"/>
          </p:cNvSpPr>
          <p:nvPr>
            <p:ph type="ctrTitle"/>
          </p:nvPr>
        </p:nvSpPr>
        <p:spPr>
          <a:xfrm>
            <a:off x="-940998" y="326225"/>
            <a:ext cx="7717800" cy="250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dirty="0">
                <a:solidFill>
                  <a:srgbClr val="0070C0"/>
                </a:solidFill>
                <a:latin typeface="Bahnschrift" panose="020B0502040204020203" pitchFamily="34" charset="0"/>
                <a:ea typeface="Libre Baskerville"/>
                <a:cs typeface="Libre Baskerville"/>
                <a:sym typeface="Libre Baskerville"/>
              </a:rPr>
              <a:t>WATER AND ELECTRICITY</a:t>
            </a:r>
            <a:endParaRPr sz="3200" dirty="0">
              <a:solidFill>
                <a:srgbClr val="0070C0"/>
              </a:solidFill>
              <a:latin typeface="Bahnschrift" panose="020B0502040204020203" pitchFamily="34" charset="0"/>
              <a:ea typeface="Libre Baskerville"/>
              <a:cs typeface="Libre Baskerville"/>
              <a:sym typeface="Libre Baskerville"/>
            </a:endParaRPr>
          </a:p>
        </p:txBody>
      </p:sp>
      <p:sp>
        <p:nvSpPr>
          <p:cNvPr id="180" name="Google Shape;180;p27"/>
          <p:cNvSpPr txBox="1">
            <a:spLocks noGrp="1"/>
          </p:cNvSpPr>
          <p:nvPr>
            <p:ph type="subTitle" idx="1"/>
          </p:nvPr>
        </p:nvSpPr>
        <p:spPr>
          <a:xfrm>
            <a:off x="646002" y="3311998"/>
            <a:ext cx="2271900" cy="7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HACKWORLD</a:t>
            </a:r>
          </a:p>
          <a:p>
            <a:pPr marL="0" lvl="0" indent="0" algn="l" rtl="0">
              <a:spcBef>
                <a:spcPts val="0"/>
              </a:spcBef>
              <a:spcAft>
                <a:spcPts val="0"/>
              </a:spcAft>
              <a:buNone/>
            </a:pPr>
            <a:r>
              <a:rPr lang="en-US" b="1" i="0" dirty="0">
                <a:solidFill>
                  <a:schemeClr val="bg1">
                    <a:lumMod val="10000"/>
                  </a:schemeClr>
                </a:solidFill>
                <a:effectLst/>
                <a:latin typeface="proxima-nova"/>
              </a:rPr>
              <a:t>Urbanize Away</a:t>
            </a:r>
          </a:p>
          <a:p>
            <a:pPr marL="0" lvl="0" indent="0" algn="l" rtl="0">
              <a:spcBef>
                <a:spcPts val="0"/>
              </a:spcBef>
              <a:spcAft>
                <a:spcPts val="0"/>
              </a:spcAft>
              <a:buNone/>
            </a:pPr>
            <a:r>
              <a:rPr lang="en-US" b="1" dirty="0">
                <a:solidFill>
                  <a:schemeClr val="bg1">
                    <a:lumMod val="10000"/>
                  </a:schemeClr>
                </a:solidFill>
                <a:latin typeface="OCR A Extended" panose="02010509020102010303" pitchFamily="50" charset="0"/>
              </a:rPr>
              <a:t>Team Members:</a:t>
            </a:r>
          </a:p>
          <a:p>
            <a:pPr marL="0" lvl="0" indent="0" algn="l" rtl="0">
              <a:spcBef>
                <a:spcPts val="0"/>
              </a:spcBef>
              <a:spcAft>
                <a:spcPts val="0"/>
              </a:spcAft>
              <a:buNone/>
            </a:pPr>
            <a:r>
              <a:rPr lang="en-US" b="1" dirty="0">
                <a:solidFill>
                  <a:schemeClr val="bg1">
                    <a:lumMod val="10000"/>
                  </a:schemeClr>
                </a:solidFill>
                <a:latin typeface="OCR A Extended" panose="02010509020102010303" pitchFamily="50" charset="0"/>
              </a:rPr>
              <a:t>S.R Calvin Davis</a:t>
            </a:r>
          </a:p>
          <a:p>
            <a:pPr marL="0" lvl="0" indent="0" algn="l" rtl="0">
              <a:spcBef>
                <a:spcPts val="0"/>
              </a:spcBef>
              <a:spcAft>
                <a:spcPts val="0"/>
              </a:spcAft>
              <a:buNone/>
            </a:pPr>
            <a:r>
              <a:rPr lang="en-US" b="1" dirty="0" err="1">
                <a:solidFill>
                  <a:schemeClr val="bg1">
                    <a:lumMod val="10000"/>
                  </a:schemeClr>
                </a:solidFill>
                <a:latin typeface="OCR A Extended" panose="02010509020102010303" pitchFamily="50" charset="0"/>
              </a:rPr>
              <a:t>Anush</a:t>
            </a:r>
            <a:r>
              <a:rPr lang="en-US" b="1" dirty="0">
                <a:solidFill>
                  <a:schemeClr val="bg1">
                    <a:lumMod val="10000"/>
                  </a:schemeClr>
                </a:solidFill>
                <a:latin typeface="OCR A Extended" panose="02010509020102010303" pitchFamily="50" charset="0"/>
              </a:rPr>
              <a:t> </a:t>
            </a:r>
            <a:r>
              <a:rPr lang="en-US" b="1" dirty="0" err="1">
                <a:solidFill>
                  <a:schemeClr val="bg1">
                    <a:lumMod val="10000"/>
                  </a:schemeClr>
                </a:solidFill>
                <a:latin typeface="OCR A Extended" panose="02010509020102010303" pitchFamily="50" charset="0"/>
              </a:rPr>
              <a:t>Varath</a:t>
            </a:r>
            <a:r>
              <a:rPr lang="en-US" b="1" dirty="0">
                <a:solidFill>
                  <a:schemeClr val="bg1">
                    <a:lumMod val="10000"/>
                  </a:schemeClr>
                </a:solidFill>
                <a:latin typeface="OCR A Extended" panose="02010509020102010303" pitchFamily="50" charset="0"/>
              </a:rPr>
              <a:t> S</a:t>
            </a:r>
          </a:p>
          <a:p>
            <a:pPr marL="0" lvl="0" indent="0" algn="l" rtl="0">
              <a:spcBef>
                <a:spcPts val="0"/>
              </a:spcBef>
              <a:spcAft>
                <a:spcPts val="0"/>
              </a:spcAft>
              <a:buNone/>
            </a:pPr>
            <a:r>
              <a:rPr lang="en-US" b="1" dirty="0">
                <a:solidFill>
                  <a:schemeClr val="bg1">
                    <a:lumMod val="10000"/>
                  </a:schemeClr>
                </a:solidFill>
                <a:latin typeface="OCR A Extended" panose="02010509020102010303" pitchFamily="50" charset="0"/>
              </a:rPr>
              <a:t>Ben </a:t>
            </a:r>
            <a:r>
              <a:rPr lang="en-US" b="1" dirty="0" err="1">
                <a:solidFill>
                  <a:schemeClr val="bg1">
                    <a:lumMod val="10000"/>
                  </a:schemeClr>
                </a:solidFill>
                <a:latin typeface="OCR A Extended" panose="02010509020102010303" pitchFamily="50" charset="0"/>
              </a:rPr>
              <a:t>stanes</a:t>
            </a:r>
            <a:endParaRPr lang="en-US" b="1" dirty="0">
              <a:solidFill>
                <a:schemeClr val="bg1">
                  <a:lumMod val="10000"/>
                </a:schemeClr>
              </a:solidFill>
              <a:latin typeface="OCR A Extended" panose="02010509020102010303" pitchFamily="50" charset="0"/>
            </a:endParaRPr>
          </a:p>
          <a:p>
            <a:pPr marL="0" lvl="0" indent="0" algn="l" rtl="0">
              <a:spcBef>
                <a:spcPts val="0"/>
              </a:spcBef>
              <a:spcAft>
                <a:spcPts val="0"/>
              </a:spcAft>
              <a:buNone/>
            </a:pPr>
            <a:r>
              <a:rPr lang="en-US" b="1" dirty="0">
                <a:solidFill>
                  <a:schemeClr val="bg1">
                    <a:lumMod val="10000"/>
                  </a:schemeClr>
                </a:solidFill>
                <a:latin typeface="OCR A Extended" panose="02010509020102010303" pitchFamily="50" charset="0"/>
              </a:rPr>
              <a:t>Aravind </a:t>
            </a:r>
          </a:p>
          <a:p>
            <a:pPr marL="0" lvl="0" indent="0" algn="l" rtl="0">
              <a:spcBef>
                <a:spcPts val="0"/>
              </a:spcBef>
              <a:spcAft>
                <a:spcPts val="0"/>
              </a:spcAft>
              <a:buNone/>
            </a:pPr>
            <a:endParaRPr dirty="0">
              <a:solidFill>
                <a:schemeClr val="bg1">
                  <a:lumMod val="10000"/>
                </a:schemeClr>
              </a:solidFill>
            </a:endParaRPr>
          </a:p>
        </p:txBody>
      </p:sp>
      <p:sp>
        <p:nvSpPr>
          <p:cNvPr id="2" name="TextBox 1"/>
          <p:cNvSpPr txBox="1"/>
          <p:nvPr/>
        </p:nvSpPr>
        <p:spPr>
          <a:xfrm>
            <a:off x="3825045" y="3713060"/>
            <a:ext cx="4774064" cy="584775"/>
          </a:xfrm>
          <a:prstGeom prst="rect">
            <a:avLst/>
          </a:prstGeom>
          <a:noFill/>
        </p:spPr>
        <p:txBody>
          <a:bodyPr wrap="none" rtlCol="0">
            <a:spAutoFit/>
          </a:bodyPr>
          <a:lstStyle/>
          <a:p>
            <a:pPr algn="ctr"/>
            <a:r>
              <a:rPr lang="en-US" sz="3200" dirty="0" err="1">
                <a:solidFill>
                  <a:srgbClr val="FF0000"/>
                </a:solidFill>
                <a:latin typeface="Arial Rounded MT Bold" panose="020F0704030504030204" pitchFamily="34" charset="0"/>
              </a:rPr>
              <a:t>ElectroPyro_Robo_Trix</a:t>
            </a:r>
            <a:endParaRPr lang="en-US" sz="3200" dirty="0">
              <a:solidFill>
                <a:srgbClr val="FF0000"/>
              </a:solidFill>
              <a:latin typeface="Arial Rounded MT Bold" panose="020F0704030504030204" pitchFamily="34" charset="0"/>
            </a:endParaRPr>
          </a:p>
        </p:txBody>
      </p:sp>
      <p:pic>
        <p:nvPicPr>
          <p:cNvPr id="3" name="Picture 2" descr="logo">
            <a:extLst>
              <a:ext uri="{FF2B5EF4-FFF2-40B4-BE49-F238E27FC236}">
                <a16:creationId xmlns:a16="http://schemas.microsoft.com/office/drawing/2014/main" id="{629D599F-4C6E-8354-6F2B-ACDABE659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471" y="695810"/>
            <a:ext cx="3669529" cy="565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7896-2DB7-1180-A08F-154301FE2256}"/>
              </a:ext>
            </a:extLst>
          </p:cNvPr>
          <p:cNvSpPr>
            <a:spLocks noGrp="1"/>
          </p:cNvSpPr>
          <p:nvPr>
            <p:ph type="title"/>
          </p:nvPr>
        </p:nvSpPr>
        <p:spPr/>
        <p:txBody>
          <a:bodyPr/>
          <a:lstStyle/>
          <a:p>
            <a:r>
              <a:rPr lang="en-US" dirty="0"/>
              <a:t>Tools Used</a:t>
            </a:r>
          </a:p>
        </p:txBody>
      </p:sp>
      <p:sp>
        <p:nvSpPr>
          <p:cNvPr id="3" name="TextBox 2">
            <a:extLst>
              <a:ext uri="{FF2B5EF4-FFF2-40B4-BE49-F238E27FC236}">
                <a16:creationId xmlns:a16="http://schemas.microsoft.com/office/drawing/2014/main" id="{F2B92DE8-ABA3-5DAB-CB22-75EDAC4A5307}"/>
              </a:ext>
            </a:extLst>
          </p:cNvPr>
          <p:cNvSpPr txBox="1"/>
          <p:nvPr/>
        </p:nvSpPr>
        <p:spPr>
          <a:xfrm>
            <a:off x="672353" y="1284192"/>
            <a:ext cx="2319866" cy="3230180"/>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en-US" sz="1400" dirty="0" err="1">
                <a:latin typeface="Arial Rounded MT Bold" panose="020F0704030504030204" pitchFamily="34" charset="0"/>
                <a:cs typeface="Times New Roman" panose="02020603050405020304" pitchFamily="18" charset="0"/>
              </a:rPr>
              <a:t>NodeMCU</a:t>
            </a:r>
            <a:r>
              <a:rPr lang="en-US" sz="1400" dirty="0">
                <a:latin typeface="Arial Rounded MT Bold" panose="020F0704030504030204" pitchFamily="34" charset="0"/>
                <a:cs typeface="Times New Roman" panose="02020603050405020304" pitchFamily="18" charset="0"/>
              </a:rPr>
              <a:t> (ESP8266)</a:t>
            </a:r>
          </a:p>
          <a:p>
            <a:pPr marL="285750" indent="-285750">
              <a:lnSpc>
                <a:spcPct val="250000"/>
              </a:lnSpc>
              <a:buFont typeface="Arial" panose="020B0604020202020204" pitchFamily="34" charset="0"/>
              <a:buChar char="•"/>
            </a:pPr>
            <a:r>
              <a:rPr lang="en-US" sz="1400" dirty="0">
                <a:latin typeface="Arial Rounded MT Bold" panose="020F0704030504030204" pitchFamily="34" charset="0"/>
                <a:cs typeface="Times New Roman" panose="02020603050405020304" pitchFamily="18" charset="0"/>
              </a:rPr>
              <a:t>Ultrasonic Sensor</a:t>
            </a:r>
          </a:p>
          <a:p>
            <a:pPr marL="285750" indent="-285750">
              <a:lnSpc>
                <a:spcPct val="250000"/>
              </a:lnSpc>
              <a:buFont typeface="Arial" panose="020B0604020202020204" pitchFamily="34" charset="0"/>
              <a:buChar char="•"/>
            </a:pPr>
            <a:r>
              <a:rPr lang="en-US" sz="1400" dirty="0">
                <a:latin typeface="Arial Rounded MT Bold" panose="020F0704030504030204" pitchFamily="34" charset="0"/>
                <a:cs typeface="Times New Roman" panose="02020603050405020304" pitchFamily="18" charset="0"/>
              </a:rPr>
              <a:t>Relay Module</a:t>
            </a:r>
          </a:p>
          <a:p>
            <a:pPr marL="285750" indent="-285750">
              <a:lnSpc>
                <a:spcPct val="250000"/>
              </a:lnSpc>
              <a:buFont typeface="Arial" panose="020B0604020202020204" pitchFamily="34" charset="0"/>
              <a:buChar char="•"/>
            </a:pPr>
            <a:r>
              <a:rPr lang="en-US" sz="1400" dirty="0">
                <a:latin typeface="Arial Rounded MT Bold" panose="020F0704030504030204" pitchFamily="34" charset="0"/>
                <a:cs typeface="Times New Roman" panose="02020603050405020304" pitchFamily="18" charset="0"/>
              </a:rPr>
              <a:t>Jumper Wire</a:t>
            </a:r>
          </a:p>
          <a:p>
            <a:pPr marL="285750" indent="-285750">
              <a:lnSpc>
                <a:spcPct val="250000"/>
              </a:lnSpc>
              <a:buFont typeface="Arial" panose="020B0604020202020204" pitchFamily="34" charset="0"/>
              <a:buChar char="•"/>
            </a:pPr>
            <a:r>
              <a:rPr lang="en-US" dirty="0">
                <a:latin typeface="Arial Rounded MT Bold" panose="020F0704030504030204" pitchFamily="34" charset="0"/>
                <a:cs typeface="Times New Roman" panose="02020603050405020304" pitchFamily="18" charset="0"/>
              </a:rPr>
              <a:t>Blynk </a:t>
            </a:r>
            <a:r>
              <a:rPr lang="en-US" dirty="0" err="1">
                <a:latin typeface="Arial Rounded MT Bold" panose="020F0704030504030204" pitchFamily="34" charset="0"/>
                <a:cs typeface="Times New Roman" panose="02020603050405020304" pitchFamily="18" charset="0"/>
              </a:rPr>
              <a:t>edgent</a:t>
            </a:r>
            <a:endParaRPr lang="en-IN" sz="1400" dirty="0">
              <a:latin typeface="Arial Rounded MT Bold" panose="020F0704030504030204" pitchFamily="34" charset="0"/>
              <a:cs typeface="Times New Roman" panose="02020603050405020304" pitchFamily="18" charset="0"/>
            </a:endParaRPr>
          </a:p>
          <a:p>
            <a:pPr marL="285750" indent="-285750">
              <a:lnSpc>
                <a:spcPct val="250000"/>
              </a:lnSpc>
              <a:buFont typeface="Arial" panose="020B0604020202020204" pitchFamily="34" charset="0"/>
              <a:buChar char="•"/>
            </a:pPr>
            <a:endParaRPr lang="en-US" dirty="0"/>
          </a:p>
        </p:txBody>
      </p:sp>
    </p:spTree>
    <p:extLst>
      <p:ext uri="{BB962C8B-B14F-4D97-AF65-F5344CB8AC3E}">
        <p14:creationId xmlns:p14="http://schemas.microsoft.com/office/powerpoint/2010/main" val="158488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D1D3-84D3-EE20-8ED2-39A94EBFA897}"/>
              </a:ext>
            </a:extLst>
          </p:cNvPr>
          <p:cNvSpPr>
            <a:spLocks noGrp="1"/>
          </p:cNvSpPr>
          <p:nvPr>
            <p:ph type="title"/>
          </p:nvPr>
        </p:nvSpPr>
        <p:spPr>
          <a:xfrm>
            <a:off x="646041" y="169360"/>
            <a:ext cx="7704000" cy="572700"/>
          </a:xfrm>
        </p:spPr>
        <p:txBody>
          <a:bodyPr/>
          <a:lstStyle/>
          <a:p>
            <a:r>
              <a:rPr lang="en-US" dirty="0"/>
              <a:t>Model Concept</a:t>
            </a:r>
          </a:p>
        </p:txBody>
      </p:sp>
      <p:sp>
        <p:nvSpPr>
          <p:cNvPr id="3" name="TextBox 2">
            <a:extLst>
              <a:ext uri="{FF2B5EF4-FFF2-40B4-BE49-F238E27FC236}">
                <a16:creationId xmlns:a16="http://schemas.microsoft.com/office/drawing/2014/main" id="{FFEE05AA-211D-9AD2-577F-13AC5D9A5D11}"/>
              </a:ext>
            </a:extLst>
          </p:cNvPr>
          <p:cNvSpPr txBox="1"/>
          <p:nvPr/>
        </p:nvSpPr>
        <p:spPr>
          <a:xfrm>
            <a:off x="377925" y="909003"/>
            <a:ext cx="7319632" cy="1508105"/>
          </a:xfrm>
          <a:prstGeom prst="rect">
            <a:avLst/>
          </a:prstGeom>
          <a:noFill/>
        </p:spPr>
        <p:txBody>
          <a:bodyPr wrap="none" rtlCol="0">
            <a:spAutoFit/>
          </a:bodyPr>
          <a:lstStyle/>
          <a:p>
            <a:r>
              <a:rPr lang="en-US" sz="1800" dirty="0">
                <a:solidFill>
                  <a:schemeClr val="bg2"/>
                </a:solidFill>
                <a:latin typeface="Arial Rounded MT Bold" panose="020F0704030504030204" pitchFamily="34" charset="0"/>
              </a:rPr>
              <a:t>Ultrasonic Sensor:</a:t>
            </a:r>
          </a:p>
          <a:p>
            <a:endParaRPr lang="en-US" sz="1800" dirty="0"/>
          </a:p>
          <a:p>
            <a:r>
              <a:rPr lang="en-US" b="1" dirty="0">
                <a:latin typeface="Bahnschrift" panose="020B0502040204020203" pitchFamily="34" charset="0"/>
                <a:cs typeface="Times New Roman" panose="02020603050405020304" pitchFamily="18" charset="0"/>
              </a:rPr>
              <a:t>This is a contactless measurement sensor. It can measure distance up to 2cm – 400cm.  </a:t>
            </a:r>
          </a:p>
          <a:p>
            <a:r>
              <a:rPr lang="en-US" b="1" dirty="0">
                <a:latin typeface="Bahnschrift" panose="020B0502040204020203" pitchFamily="34" charset="0"/>
                <a:cs typeface="Times New Roman" panose="02020603050405020304" pitchFamily="18" charset="0"/>
              </a:rPr>
              <a:t>Its accuracy is about three millimeters which is very efficient in water level and </a:t>
            </a:r>
          </a:p>
          <a:p>
            <a:r>
              <a:rPr lang="en-US" b="1" dirty="0">
                <a:latin typeface="Bahnschrift" panose="020B0502040204020203" pitchFamily="34" charset="0"/>
                <a:cs typeface="Times New Roman" panose="02020603050405020304" pitchFamily="18" charset="0"/>
              </a:rPr>
              <a:t>depth measurement applications.</a:t>
            </a:r>
          </a:p>
          <a:p>
            <a:endParaRPr lang="en-US" dirty="0"/>
          </a:p>
        </p:txBody>
      </p:sp>
      <p:pic>
        <p:nvPicPr>
          <p:cNvPr id="4" name="Picture 3">
            <a:extLst>
              <a:ext uri="{FF2B5EF4-FFF2-40B4-BE49-F238E27FC236}">
                <a16:creationId xmlns:a16="http://schemas.microsoft.com/office/drawing/2014/main" id="{3A73D933-7DFA-A853-F9AD-1657D8663B91}"/>
              </a:ext>
            </a:extLst>
          </p:cNvPr>
          <p:cNvPicPr>
            <a:picLocks noChangeAspect="1"/>
          </p:cNvPicPr>
          <p:nvPr/>
        </p:nvPicPr>
        <p:blipFill rotWithShape="1">
          <a:blip r:embed="rId2"/>
          <a:srcRect l="137" b="291"/>
          <a:stretch/>
        </p:blipFill>
        <p:spPr>
          <a:xfrm>
            <a:off x="4572000" y="2140117"/>
            <a:ext cx="4026203" cy="2094380"/>
          </a:xfrm>
          <a:prstGeom prst="rect">
            <a:avLst/>
          </a:prstGeom>
        </p:spPr>
      </p:pic>
    </p:spTree>
    <p:extLst>
      <p:ext uri="{BB962C8B-B14F-4D97-AF65-F5344CB8AC3E}">
        <p14:creationId xmlns:p14="http://schemas.microsoft.com/office/powerpoint/2010/main" val="3008444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7C162-172A-6DEF-005C-F502B724DF68}"/>
              </a:ext>
            </a:extLst>
          </p:cNvPr>
          <p:cNvSpPr>
            <a:spLocks noGrp="1"/>
          </p:cNvSpPr>
          <p:nvPr>
            <p:ph type="title"/>
          </p:nvPr>
        </p:nvSpPr>
        <p:spPr/>
        <p:txBody>
          <a:bodyPr/>
          <a:lstStyle/>
          <a:p>
            <a:r>
              <a:rPr lang="en-IN" sz="1800" dirty="0">
                <a:solidFill>
                  <a:schemeClr val="bg2"/>
                </a:solidFill>
                <a:latin typeface="Arial Rounded MT Bold" panose="020F0704030504030204" pitchFamily="34" charset="0"/>
              </a:rPr>
              <a:t>Relay module:</a:t>
            </a:r>
            <a:br>
              <a:rPr lang="en-IN" sz="1800" dirty="0">
                <a:solidFill>
                  <a:schemeClr val="bg2"/>
                </a:solidFill>
                <a:latin typeface="Arial Rounded MT Bold" panose="020F0704030504030204" pitchFamily="34" charset="0"/>
              </a:rPr>
            </a:br>
            <a:br>
              <a:rPr lang="en-IN" sz="1800" dirty="0"/>
            </a:br>
            <a:r>
              <a:rPr lang="en-US" sz="1800" dirty="0">
                <a:latin typeface="Times New Roman" panose="02020603050405020304" pitchFamily="18" charset="0"/>
                <a:cs typeface="Times New Roman" panose="02020603050405020304" pitchFamily="18" charset="0"/>
              </a:rPr>
              <a:t>A power relay module is an electrical switch that is operated by an electromagnet. The electromagnet is activated by a separate low-power signal from a micro controller. When activated, the electromagnet pulls to either open or close an electrical circuit.</a:t>
            </a:r>
            <a:br>
              <a:rPr lang="en-IN" sz="1800" dirty="0">
                <a:latin typeface="Times New Roman" panose="02020603050405020304" pitchFamily="18" charset="0"/>
                <a:cs typeface="Times New Roman" panose="02020603050405020304" pitchFamily="18" charset="0"/>
              </a:rPr>
            </a:br>
            <a:br>
              <a:rPr lang="en-IN" sz="1800" dirty="0"/>
            </a:br>
            <a:endParaRPr lang="en-US" sz="1800" dirty="0"/>
          </a:p>
        </p:txBody>
      </p:sp>
      <p:pic>
        <p:nvPicPr>
          <p:cNvPr id="3" name="Picture 2" descr="5v 10a Relay Single Channel Relay Module, रिले मॉड्यूल्स - Robot Jam India  Private Limited, Midnapore | ID: 18033218333">
            <a:extLst>
              <a:ext uri="{FF2B5EF4-FFF2-40B4-BE49-F238E27FC236}">
                <a16:creationId xmlns:a16="http://schemas.microsoft.com/office/drawing/2014/main" id="{C54C7E9A-BD71-4A2A-4E91-9B4A2DC31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172" y="2280642"/>
            <a:ext cx="3611655" cy="205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831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7166-FA0C-5BEC-AE6D-DCB1C207131F}"/>
              </a:ext>
            </a:extLst>
          </p:cNvPr>
          <p:cNvSpPr>
            <a:spLocks noGrp="1"/>
          </p:cNvSpPr>
          <p:nvPr>
            <p:ph type="title"/>
          </p:nvPr>
        </p:nvSpPr>
        <p:spPr/>
        <p:txBody>
          <a:bodyPr/>
          <a:lstStyle/>
          <a:p>
            <a:r>
              <a:rPr lang="en-US" dirty="0"/>
              <a:t>Support Images</a:t>
            </a:r>
          </a:p>
        </p:txBody>
      </p:sp>
      <p:pic>
        <p:nvPicPr>
          <p:cNvPr id="4" name="Picture 3">
            <a:extLst>
              <a:ext uri="{FF2B5EF4-FFF2-40B4-BE49-F238E27FC236}">
                <a16:creationId xmlns:a16="http://schemas.microsoft.com/office/drawing/2014/main" id="{D7B9E18E-580D-BBD6-277C-4EB30DF73000}"/>
              </a:ext>
            </a:extLst>
          </p:cNvPr>
          <p:cNvPicPr>
            <a:picLocks noChangeAspect="1"/>
          </p:cNvPicPr>
          <p:nvPr/>
        </p:nvPicPr>
        <p:blipFill>
          <a:blip r:embed="rId2"/>
          <a:stretch>
            <a:fillRect/>
          </a:stretch>
        </p:blipFill>
        <p:spPr>
          <a:xfrm>
            <a:off x="598394" y="1281886"/>
            <a:ext cx="3454491" cy="2590868"/>
          </a:xfrm>
          <a:prstGeom prst="rect">
            <a:avLst/>
          </a:prstGeom>
        </p:spPr>
      </p:pic>
      <p:pic>
        <p:nvPicPr>
          <p:cNvPr id="6" name="Picture 5">
            <a:extLst>
              <a:ext uri="{FF2B5EF4-FFF2-40B4-BE49-F238E27FC236}">
                <a16:creationId xmlns:a16="http://schemas.microsoft.com/office/drawing/2014/main" id="{A41056A2-FB02-31AF-7685-E266FDC7E0D8}"/>
              </a:ext>
            </a:extLst>
          </p:cNvPr>
          <p:cNvPicPr>
            <a:picLocks noChangeAspect="1"/>
          </p:cNvPicPr>
          <p:nvPr/>
        </p:nvPicPr>
        <p:blipFill>
          <a:blip r:embed="rId3"/>
          <a:stretch>
            <a:fillRect/>
          </a:stretch>
        </p:blipFill>
        <p:spPr>
          <a:xfrm>
            <a:off x="5013255" y="1265514"/>
            <a:ext cx="3610791" cy="2708093"/>
          </a:xfrm>
          <a:prstGeom prst="rect">
            <a:avLst/>
          </a:prstGeom>
        </p:spPr>
      </p:pic>
    </p:spTree>
    <p:extLst>
      <p:ext uri="{BB962C8B-B14F-4D97-AF65-F5344CB8AC3E}">
        <p14:creationId xmlns:p14="http://schemas.microsoft.com/office/powerpoint/2010/main" val="1349362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560" y="144641"/>
            <a:ext cx="5217300" cy="490200"/>
          </a:xfrm>
        </p:spPr>
        <p:txBody>
          <a:bodyPr/>
          <a:lstStyle/>
          <a:p>
            <a:r>
              <a:rPr lang="en-GB" dirty="0"/>
              <a:t>Source Code:</a:t>
            </a:r>
            <a:endParaRPr lang="en-US" dirty="0"/>
          </a:p>
        </p:txBody>
      </p:sp>
      <p:sp>
        <p:nvSpPr>
          <p:cNvPr id="4" name="TextBox 3">
            <a:extLst>
              <a:ext uri="{FF2B5EF4-FFF2-40B4-BE49-F238E27FC236}">
                <a16:creationId xmlns:a16="http://schemas.microsoft.com/office/drawing/2014/main" id="{E62BAB2A-E8E8-C01A-6D06-B4BA54149069}"/>
              </a:ext>
            </a:extLst>
          </p:cNvPr>
          <p:cNvSpPr txBox="1"/>
          <p:nvPr/>
        </p:nvSpPr>
        <p:spPr>
          <a:xfrm>
            <a:off x="382391" y="1129553"/>
            <a:ext cx="8379217" cy="2222403"/>
          </a:xfrm>
          <a:prstGeom prst="rect">
            <a:avLst/>
          </a:prstGeom>
          <a:noFill/>
        </p:spPr>
        <p:txBody>
          <a:bodyPr wrap="none" rtlCol="0">
            <a:spAutoFit/>
          </a:bodyPr>
          <a:lstStyle/>
          <a:p>
            <a:pPr>
              <a:lnSpc>
                <a:spcPct val="200000"/>
              </a:lnSpc>
            </a:pPr>
            <a:r>
              <a:rPr lang="en-US" sz="1800" dirty="0"/>
              <a:t>The Repository link Is given below; </a:t>
            </a:r>
          </a:p>
          <a:p>
            <a:pPr>
              <a:lnSpc>
                <a:spcPct val="200000"/>
              </a:lnSpc>
            </a:pPr>
            <a:r>
              <a:rPr lang="en-US" sz="1800" dirty="0"/>
              <a:t>For further information’s</a:t>
            </a:r>
          </a:p>
          <a:p>
            <a:pPr>
              <a:lnSpc>
                <a:spcPct val="200000"/>
              </a:lnSpc>
            </a:pPr>
            <a:endParaRPr lang="en-US" sz="1800" dirty="0"/>
          </a:p>
          <a:p>
            <a:pPr>
              <a:lnSpc>
                <a:spcPct val="200000"/>
              </a:lnSpc>
            </a:pPr>
            <a:r>
              <a:rPr lang="en-US" sz="1800" dirty="0"/>
              <a:t>https://github.com/calvinstarx/SMART-WATER-AND-ELECTICITY-PROJECT.git</a:t>
            </a:r>
          </a:p>
        </p:txBody>
      </p:sp>
    </p:spTree>
    <p:extLst>
      <p:ext uri="{BB962C8B-B14F-4D97-AF65-F5344CB8AC3E}">
        <p14:creationId xmlns:p14="http://schemas.microsoft.com/office/powerpoint/2010/main" val="120274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3A134-2949-8F17-A8C3-6595CA0CEA42}"/>
              </a:ext>
            </a:extLst>
          </p:cNvPr>
          <p:cNvSpPr>
            <a:spLocks noGrp="1"/>
          </p:cNvSpPr>
          <p:nvPr>
            <p:ph type="title"/>
          </p:nvPr>
        </p:nvSpPr>
        <p:spPr>
          <a:xfrm>
            <a:off x="390033" y="1755278"/>
            <a:ext cx="8121956" cy="490200"/>
          </a:xfrm>
        </p:spPr>
        <p:txBody>
          <a:bodyPr/>
          <a:lstStyle/>
          <a:p>
            <a:pPr marL="285750" indent="-285750"/>
            <a:r>
              <a:rPr lang="en-US" sz="2000" dirty="0">
                <a:latin typeface="Times New Roman" panose="02020603050405020304" pitchFamily="18" charset="0"/>
                <a:cs typeface="Times New Roman" panose="02020603050405020304" pitchFamily="18" charset="0"/>
              </a:rPr>
              <a:t>Using this you can save the water from wastage in government and residential water tank which is the main moto of our project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You don’t need to give your valuable time for the water pump, because it automatically turn off and on as per the level of water.</a:t>
            </a:r>
            <a:br>
              <a:rPr lang="en-US" sz="2000" dirty="0">
                <a:latin typeface="Times New Roman" panose="02020603050405020304" pitchFamily="18"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70195DBB-1600-45BB-14AD-477667DDD449}"/>
              </a:ext>
            </a:extLst>
          </p:cNvPr>
          <p:cNvSpPr>
            <a:spLocks noGrp="1"/>
          </p:cNvSpPr>
          <p:nvPr>
            <p:ph type="subTitle" idx="1"/>
          </p:nvPr>
        </p:nvSpPr>
        <p:spPr>
          <a:xfrm>
            <a:off x="1842361" y="-80497"/>
            <a:ext cx="5217300" cy="1129800"/>
          </a:xfrm>
        </p:spPr>
        <p:txBody>
          <a:bodyPr/>
          <a:lstStyle/>
          <a:p>
            <a:r>
              <a:rPr lang="en-US" sz="4000" dirty="0"/>
              <a:t>IMPACT</a:t>
            </a:r>
          </a:p>
        </p:txBody>
      </p:sp>
    </p:spTree>
    <p:extLst>
      <p:ext uri="{BB962C8B-B14F-4D97-AF65-F5344CB8AC3E}">
        <p14:creationId xmlns:p14="http://schemas.microsoft.com/office/powerpoint/2010/main" val="1750520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7"/>
          <p:cNvPicPr preferRelativeResize="0"/>
          <p:nvPr/>
        </p:nvPicPr>
        <p:blipFill>
          <a:blip r:embed="rId3">
            <a:alphaModFix/>
          </a:blip>
          <a:stretch>
            <a:fillRect/>
          </a:stretch>
        </p:blipFill>
        <p:spPr>
          <a:xfrm>
            <a:off x="3920346" y="-423126"/>
            <a:ext cx="6162720" cy="5143501"/>
          </a:xfrm>
          <a:prstGeom prst="rect">
            <a:avLst/>
          </a:prstGeom>
          <a:noFill/>
          <a:ln>
            <a:noFill/>
          </a:ln>
        </p:spPr>
      </p:pic>
      <p:sp>
        <p:nvSpPr>
          <p:cNvPr id="2" name="TextBox 1"/>
          <p:cNvSpPr txBox="1"/>
          <p:nvPr/>
        </p:nvSpPr>
        <p:spPr>
          <a:xfrm>
            <a:off x="6861968" y="4508181"/>
            <a:ext cx="2198038" cy="584775"/>
          </a:xfrm>
          <a:prstGeom prst="rect">
            <a:avLst/>
          </a:prstGeom>
          <a:noFill/>
        </p:spPr>
        <p:txBody>
          <a:bodyPr wrap="none" rtlCol="0">
            <a:spAutoFit/>
          </a:bodyPr>
          <a:lstStyle/>
          <a:p>
            <a:pPr algn="ctr"/>
            <a:r>
              <a:rPr lang="en-US" sz="3200" dirty="0" err="1">
                <a:solidFill>
                  <a:srgbClr val="FF0000"/>
                </a:solidFill>
                <a:latin typeface="Arial Rounded MT Bold" panose="020F0704030504030204" pitchFamily="34" charset="0"/>
              </a:rPr>
              <a:t>Robo_Trix</a:t>
            </a:r>
            <a:endParaRPr lang="en-US" sz="3200" dirty="0">
              <a:solidFill>
                <a:srgbClr val="FF0000"/>
              </a:solidFill>
              <a:latin typeface="Arial Rounded MT Bold" panose="020F0704030504030204" pitchFamily="34" charset="0"/>
            </a:endParaRPr>
          </a:p>
        </p:txBody>
      </p:sp>
      <p:pic>
        <p:nvPicPr>
          <p:cNvPr id="3" name="Picture 2" descr="logo">
            <a:extLst>
              <a:ext uri="{FF2B5EF4-FFF2-40B4-BE49-F238E27FC236}">
                <a16:creationId xmlns:a16="http://schemas.microsoft.com/office/drawing/2014/main" id="{629D599F-4C6E-8354-6F2B-ACDABE659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471" y="695810"/>
            <a:ext cx="3669529" cy="56508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4F55C777-97E2-86A4-A4A4-B39F96F3DA94}"/>
              </a:ext>
            </a:extLst>
          </p:cNvPr>
          <p:cNvSpPr>
            <a:spLocks noGrp="1"/>
          </p:cNvSpPr>
          <p:nvPr>
            <p:ph type="ctrTitle"/>
          </p:nvPr>
        </p:nvSpPr>
        <p:spPr>
          <a:xfrm>
            <a:off x="539025" y="1402541"/>
            <a:ext cx="7717800" cy="2503800"/>
          </a:xfrm>
        </p:spPr>
        <p:txBody>
          <a:bodyPr/>
          <a:lstStyle/>
          <a:p>
            <a:r>
              <a:rPr lang="en-US" dirty="0"/>
              <a:t>THANK</a:t>
            </a:r>
            <a:br>
              <a:rPr lang="en-US" dirty="0"/>
            </a:br>
            <a:r>
              <a:rPr lang="en-US" dirty="0"/>
              <a:t>YOU!</a:t>
            </a:r>
          </a:p>
        </p:txBody>
      </p:sp>
    </p:spTree>
    <p:extLst>
      <p:ext uri="{BB962C8B-B14F-4D97-AF65-F5344CB8AC3E}">
        <p14:creationId xmlns:p14="http://schemas.microsoft.com/office/powerpoint/2010/main" val="19779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8" name="Google Shape;188;p28"/>
          <p:cNvSpPr txBox="1"/>
          <p:nvPr/>
        </p:nvSpPr>
        <p:spPr>
          <a:xfrm>
            <a:off x="2850585" y="2789819"/>
            <a:ext cx="7704000" cy="359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endParaRPr sz="1200" dirty="0">
              <a:solidFill>
                <a:srgbClr val="6E6EE3"/>
              </a:solidFill>
              <a:latin typeface="Arimo Medium"/>
              <a:ea typeface="Arimo Medium"/>
              <a:cs typeface="Arimo Medium"/>
              <a:sym typeface="Arimo Medium"/>
            </a:endParaRPr>
          </a:p>
        </p:txBody>
      </p:sp>
      <p:sp>
        <p:nvSpPr>
          <p:cNvPr id="3" name="Rectangle 2"/>
          <p:cNvSpPr/>
          <p:nvPr/>
        </p:nvSpPr>
        <p:spPr>
          <a:xfrm>
            <a:off x="309383" y="546759"/>
            <a:ext cx="8683361" cy="4256743"/>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dirty="0">
                <a:solidFill>
                  <a:srgbClr val="333333"/>
                </a:solidFill>
                <a:latin typeface="Roboto"/>
              </a:rPr>
              <a:t>Most of the people in residential areas  face the problem of running out of water and overflow of water in water tanks due to excess supply of water. </a:t>
            </a:r>
          </a:p>
          <a:p>
            <a:pPr marL="285750" indent="-285750">
              <a:lnSpc>
                <a:spcPct val="150000"/>
              </a:lnSpc>
              <a:buFont typeface="Wingdings" panose="05000000000000000000" pitchFamily="2" charset="2"/>
              <a:buChar char="q"/>
            </a:pPr>
            <a:r>
              <a:rPr lang="en-US" dirty="0">
                <a:solidFill>
                  <a:srgbClr val="333333"/>
                </a:solidFill>
                <a:latin typeface="Roboto"/>
              </a:rPr>
              <a:t>It becomes difficult for users to judge the level of water in water tanks, due to which at times of need users may run out of water. </a:t>
            </a:r>
          </a:p>
          <a:p>
            <a:pPr marL="285750" indent="-285750">
              <a:lnSpc>
                <a:spcPct val="150000"/>
              </a:lnSpc>
              <a:buFont typeface="Wingdings" panose="05000000000000000000" pitchFamily="2" charset="2"/>
              <a:buChar char="q"/>
            </a:pPr>
            <a:r>
              <a:rPr lang="en-US" dirty="0">
                <a:solidFill>
                  <a:srgbClr val="333333"/>
                </a:solidFill>
                <a:latin typeface="Roboto"/>
              </a:rPr>
              <a:t>Even when the pump is turned on users will not realize when the water tank is filled which may result in overflow. </a:t>
            </a:r>
          </a:p>
          <a:p>
            <a:pPr marL="285750" indent="-285750">
              <a:lnSpc>
                <a:spcPct val="150000"/>
              </a:lnSpc>
              <a:buFont typeface="Wingdings" panose="05000000000000000000" pitchFamily="2" charset="2"/>
              <a:buChar char="q"/>
            </a:pPr>
            <a:r>
              <a:rPr lang="en-US" dirty="0">
                <a:solidFill>
                  <a:srgbClr val="333333"/>
                </a:solidFill>
                <a:latin typeface="Roboto"/>
              </a:rPr>
              <a:t>Water monitoring system is used to sort out the issues associated with water tank. </a:t>
            </a:r>
          </a:p>
          <a:p>
            <a:pPr marL="285750" indent="-285750">
              <a:lnSpc>
                <a:spcPct val="150000"/>
              </a:lnSpc>
              <a:buFont typeface="Wingdings" panose="05000000000000000000" pitchFamily="2" charset="2"/>
              <a:buChar char="q"/>
            </a:pPr>
            <a:r>
              <a:rPr lang="en-US" dirty="0">
                <a:solidFill>
                  <a:srgbClr val="333333"/>
                </a:solidFill>
                <a:latin typeface="Roboto"/>
              </a:rPr>
              <a:t>It is also possible to check the level of the water using sensor so that whenever the water goes below certain threshold limit, then there the user will be notified with a pop-up message and the motor will be turned on automatically.</a:t>
            </a:r>
          </a:p>
          <a:p>
            <a:pPr marL="285750" indent="-285750">
              <a:lnSpc>
                <a:spcPct val="150000"/>
              </a:lnSpc>
              <a:buFont typeface="Wingdings" panose="05000000000000000000" pitchFamily="2" charset="2"/>
              <a:buChar char="q"/>
            </a:pPr>
            <a:r>
              <a:rPr lang="en-US" dirty="0">
                <a:solidFill>
                  <a:srgbClr val="333333"/>
                </a:solidFill>
                <a:latin typeface="Roboto"/>
              </a:rPr>
              <a:t>Also when there is overflow of water in water tank it uses sensor to detect the water level so that if the water level goes above certain limit the motor gets turned off automatically. </a:t>
            </a:r>
          </a:p>
          <a:p>
            <a:pPr marL="285750" indent="-285750">
              <a:lnSpc>
                <a:spcPct val="150000"/>
              </a:lnSpc>
              <a:buFont typeface="Wingdings" panose="05000000000000000000" pitchFamily="2" charset="2"/>
              <a:buChar char="q"/>
            </a:pPr>
            <a:r>
              <a:rPr lang="en-US" dirty="0">
                <a:solidFill>
                  <a:srgbClr val="333333"/>
                </a:solidFill>
                <a:latin typeface="Roboto"/>
              </a:rPr>
              <a:t>This system prevents wastage of water.</a:t>
            </a:r>
            <a:endParaRPr lang="en-US" dirty="0"/>
          </a:p>
        </p:txBody>
      </p:sp>
      <p:sp>
        <p:nvSpPr>
          <p:cNvPr id="4" name="TextBox 3"/>
          <p:cNvSpPr txBox="1"/>
          <p:nvPr/>
        </p:nvSpPr>
        <p:spPr>
          <a:xfrm>
            <a:off x="1173192" y="146649"/>
            <a:ext cx="1380227" cy="400110"/>
          </a:xfrm>
          <a:prstGeom prst="rect">
            <a:avLst/>
          </a:prstGeom>
          <a:noFill/>
        </p:spPr>
        <p:txBody>
          <a:bodyPr wrap="square" rtlCol="0">
            <a:spAutoFit/>
          </a:bodyPr>
          <a:lstStyle/>
          <a:p>
            <a:r>
              <a:rPr lang="en-GB" sz="2000" b="1" dirty="0">
                <a:effectLst>
                  <a:outerShdw blurRad="38100" dist="38100" dir="2700000" algn="tl">
                    <a:srgbClr val="000000">
                      <a:alpha val="43137"/>
                    </a:srgbClr>
                  </a:outerShdw>
                </a:effectLst>
              </a:rPr>
              <a:t>Overview</a:t>
            </a:r>
            <a:endParaRPr lang="en-US" sz="2000" b="1" dirty="0">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0"/>
          <p:cNvPicPr preferRelativeResize="0"/>
          <p:nvPr/>
        </p:nvPicPr>
        <p:blipFill rotWithShape="1">
          <a:blip r:embed="rId3">
            <a:alphaModFix/>
          </a:blip>
          <a:srcRect t="3751" b="14153"/>
          <a:stretch/>
        </p:blipFill>
        <p:spPr>
          <a:xfrm>
            <a:off x="7290588" y="-700995"/>
            <a:ext cx="4092018" cy="3117540"/>
          </a:xfrm>
          <a:prstGeom prst="rect">
            <a:avLst/>
          </a:prstGeom>
          <a:noFill/>
          <a:ln>
            <a:noFill/>
          </a:ln>
        </p:spPr>
      </p:pic>
      <p:sp>
        <p:nvSpPr>
          <p:cNvPr id="219" name="Google Shape;219;p30"/>
          <p:cNvSpPr txBox="1">
            <a:spLocks noGrp="1"/>
          </p:cNvSpPr>
          <p:nvPr>
            <p:ph type="title"/>
          </p:nvPr>
        </p:nvSpPr>
        <p:spPr>
          <a:xfrm>
            <a:off x="-55000" y="361822"/>
            <a:ext cx="6586430" cy="13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About The problem:</a:t>
            </a:r>
            <a:br>
              <a:rPr lang="en-GB" dirty="0"/>
            </a:br>
            <a:endParaRPr dirty="0"/>
          </a:p>
        </p:txBody>
      </p:sp>
      <p:sp>
        <p:nvSpPr>
          <p:cNvPr id="221" name="Google Shape;221;p30"/>
          <p:cNvSpPr/>
          <p:nvPr/>
        </p:nvSpPr>
        <p:spPr>
          <a:xfrm>
            <a:off x="337071" y="187801"/>
            <a:ext cx="4441200" cy="1546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364575" y="976004"/>
            <a:ext cx="8456100" cy="4115037"/>
          </a:xfrm>
          <a:prstGeom prst="rect">
            <a:avLst/>
          </a:prstGeom>
          <a:noFill/>
        </p:spPr>
        <p:txBody>
          <a:bodyPr wrap="square" rtlCol="0" anchor="ctr">
            <a:spAutoFit/>
          </a:bodyPr>
          <a:lstStyle/>
          <a:p>
            <a:pPr marL="285750" indent="-285750">
              <a:lnSpc>
                <a:spcPct val="150000"/>
              </a:lnSpc>
              <a:buFont typeface="Wingdings" panose="05000000000000000000" pitchFamily="2" charset="2"/>
              <a:buChar char="v"/>
            </a:pPr>
            <a:r>
              <a:rPr lang="en-US" sz="1350" dirty="0"/>
              <a:t>The total amount of water available on earth has been estimated as 1.4 billion cubic kilometers , about 95% of the Earth’s water is unfit for human consumption. About 4% is locked in the polar ice caps, and the rest 1% constitutes all fresh water found in rivers, streams and lakes which is suitable for our consumption. </a:t>
            </a:r>
          </a:p>
          <a:p>
            <a:pPr marL="285750" indent="-285750">
              <a:lnSpc>
                <a:spcPct val="150000"/>
              </a:lnSpc>
              <a:buFont typeface="Wingdings" panose="05000000000000000000" pitchFamily="2" charset="2"/>
              <a:buChar char="v"/>
            </a:pPr>
            <a:r>
              <a:rPr lang="en-US" sz="1350" dirty="0"/>
              <a:t>The water is wasted at each and every outlet knowingly or unknowingly which adds up to huge amount in the end and about 50% of water supplied to the cities gets wasted through its improper usage.</a:t>
            </a:r>
          </a:p>
          <a:p>
            <a:pPr marL="285750" indent="-285750">
              <a:lnSpc>
                <a:spcPct val="150000"/>
              </a:lnSpc>
              <a:buFont typeface="Wingdings" panose="05000000000000000000" pitchFamily="2" charset="2"/>
              <a:buChar char="v"/>
            </a:pPr>
            <a:r>
              <a:rPr lang="en-GB" sz="1350" dirty="0"/>
              <a:t>Wasting waters may limit its availability to other communities , especially in areas where water shortage is common , this wasted water could have been used elsewhere.</a:t>
            </a:r>
          </a:p>
          <a:p>
            <a:pPr marL="285750" indent="-285750">
              <a:lnSpc>
                <a:spcPct val="150000"/>
              </a:lnSpc>
              <a:buFont typeface="Wingdings" panose="05000000000000000000" pitchFamily="2" charset="2"/>
              <a:buChar char="v"/>
            </a:pPr>
            <a:r>
              <a:rPr lang="en-GB" sz="1350" dirty="0"/>
              <a:t>These causes off wasting of water would make the few drastic consequences which includes rising costs , reduced food supplies due to the less yield, health hazards , and political conflicts.</a:t>
            </a:r>
          </a:p>
          <a:p>
            <a:pPr marL="285750" indent="-285750">
              <a:lnSpc>
                <a:spcPct val="150000"/>
              </a:lnSpc>
              <a:buFont typeface="Wingdings" panose="05000000000000000000" pitchFamily="2" charset="2"/>
              <a:buChar char="v"/>
            </a:pPr>
            <a:r>
              <a:rPr lang="en-GB" sz="1350" dirty="0"/>
              <a:t>Wasting water is also an economical burden . It takes many resources and processes to purify and make water potable.</a:t>
            </a:r>
            <a:endParaRPr lang="en-US" sz="1350" dirty="0"/>
          </a:p>
          <a:p>
            <a:pPr>
              <a:lnSpc>
                <a:spcPct val="150000"/>
              </a:lnSpc>
            </a:pPr>
            <a:r>
              <a:rPr lang="en-US" dirty="0"/>
              <a:t> </a:t>
            </a:r>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2"/>
          <p:cNvPicPr preferRelativeResize="0"/>
          <p:nvPr/>
        </p:nvPicPr>
        <p:blipFill>
          <a:blip r:embed="rId3">
            <a:alphaModFix/>
          </a:blip>
          <a:stretch>
            <a:fillRect/>
          </a:stretch>
        </p:blipFill>
        <p:spPr>
          <a:xfrm>
            <a:off x="7984998" y="821600"/>
            <a:ext cx="1159000" cy="1224749"/>
          </a:xfrm>
          <a:prstGeom prst="rect">
            <a:avLst/>
          </a:prstGeom>
          <a:noFill/>
          <a:ln>
            <a:noFill/>
          </a:ln>
        </p:spPr>
      </p:pic>
      <p:sp>
        <p:nvSpPr>
          <p:cNvPr id="255" name="Google Shape;255;p32"/>
          <p:cNvSpPr txBox="1">
            <a:spLocks noGrp="1"/>
          </p:cNvSpPr>
          <p:nvPr>
            <p:ph type="title" idx="8"/>
          </p:nvPr>
        </p:nvSpPr>
        <p:spPr>
          <a:xfrm>
            <a:off x="-2368105" y="35878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Purpose:</a:t>
            </a:r>
            <a:endParaRPr dirty="0"/>
          </a:p>
        </p:txBody>
      </p:sp>
      <p:sp>
        <p:nvSpPr>
          <p:cNvPr id="10" name="TextBox 9"/>
          <p:cNvSpPr txBox="1"/>
          <p:nvPr/>
        </p:nvSpPr>
        <p:spPr>
          <a:xfrm>
            <a:off x="463273" y="881272"/>
            <a:ext cx="40644457" cy="3903441"/>
          </a:xfrm>
          <a:prstGeom prst="rect">
            <a:avLst/>
          </a:prstGeom>
          <a:noFill/>
        </p:spPr>
        <p:txBody>
          <a:bodyPr wrap="square" rtlCol="0">
            <a:spAutoFit/>
          </a:bodyPr>
          <a:lstStyle/>
          <a:p>
            <a:pPr marL="285750" indent="-285750">
              <a:lnSpc>
                <a:spcPct val="200000"/>
              </a:lnSpc>
              <a:buFont typeface="Courier New" panose="02070309020205020404" pitchFamily="49" charset="0"/>
              <a:buChar char="o"/>
            </a:pPr>
            <a:r>
              <a:rPr lang="en-US" dirty="0"/>
              <a:t>In many houses there is unnecessary wastage of water due to overflow in overhead tanks. </a:t>
            </a:r>
          </a:p>
          <a:p>
            <a:pPr marL="285750" indent="-285750">
              <a:lnSpc>
                <a:spcPct val="200000"/>
              </a:lnSpc>
              <a:buFont typeface="Courier New" panose="02070309020205020404" pitchFamily="49" charset="0"/>
              <a:buChar char="o"/>
            </a:pPr>
            <a:r>
              <a:rPr lang="en-US" dirty="0"/>
              <a:t>The working of water level monitoring &amp; controlling system is very easy. </a:t>
            </a:r>
          </a:p>
          <a:p>
            <a:pPr marL="285750" indent="-285750">
              <a:lnSpc>
                <a:spcPct val="200000"/>
              </a:lnSpc>
              <a:buFont typeface="Courier New" panose="02070309020205020404" pitchFamily="49" charset="0"/>
              <a:buChar char="o"/>
            </a:pPr>
            <a:r>
              <a:rPr lang="en-US" dirty="0"/>
              <a:t>A water level controller is a device that manages water levels in water tanks, pumps, and for </a:t>
            </a:r>
          </a:p>
          <a:p>
            <a:pPr>
              <a:lnSpc>
                <a:spcPct val="200000"/>
              </a:lnSpc>
            </a:pPr>
            <a:r>
              <a:rPr lang="en-US" dirty="0"/>
              <a:t>     filling any type of liquid in the tank. </a:t>
            </a:r>
          </a:p>
          <a:p>
            <a:pPr marL="285750" indent="-285750">
              <a:lnSpc>
                <a:spcPct val="200000"/>
              </a:lnSpc>
              <a:buFont typeface="Courier New" panose="02070309020205020404" pitchFamily="49" charset="0"/>
              <a:buChar char="o"/>
            </a:pPr>
            <a:r>
              <a:rPr lang="en-US" dirty="0"/>
              <a:t>Basic function of a water level controller is to limit the water wastage &amp; protect against</a:t>
            </a:r>
          </a:p>
          <a:p>
            <a:pPr>
              <a:lnSpc>
                <a:spcPct val="200000"/>
              </a:lnSpc>
            </a:pPr>
            <a:r>
              <a:rPr lang="en-US" dirty="0"/>
              <a:t>     unnecessary electricity usage. </a:t>
            </a:r>
          </a:p>
          <a:p>
            <a:pPr marL="285750" indent="-285750">
              <a:lnSpc>
                <a:spcPct val="200000"/>
              </a:lnSpc>
              <a:buFont typeface="Courier New" panose="02070309020205020404" pitchFamily="49" charset="0"/>
              <a:buChar char="o"/>
            </a:pPr>
            <a:r>
              <a:rPr lang="en-US" dirty="0"/>
              <a:t>This is because level of water is controlled automatically, which limits the amount </a:t>
            </a:r>
          </a:p>
          <a:p>
            <a:pPr>
              <a:lnSpc>
                <a:spcPct val="200000"/>
              </a:lnSpc>
            </a:pPr>
            <a:r>
              <a:rPr lang="en-US" dirty="0"/>
              <a:t>      of electricity used. </a:t>
            </a:r>
          </a:p>
          <a:p>
            <a:pPr marL="285750" indent="-285750">
              <a:lnSpc>
                <a:spcPct val="200000"/>
              </a:lnSpc>
              <a:buFont typeface="Courier New" panose="02070309020205020404" pitchFamily="49" charset="0"/>
              <a:buChar char="o"/>
            </a:pPr>
            <a:r>
              <a:rPr lang="en-US" dirty="0"/>
              <a:t>As a result less water and electricity is used to regulate water supply.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2"/>
          <p:cNvPicPr preferRelativeResize="0"/>
          <p:nvPr/>
        </p:nvPicPr>
        <p:blipFill>
          <a:blip r:embed="rId3">
            <a:alphaModFix/>
          </a:blip>
          <a:stretch>
            <a:fillRect/>
          </a:stretch>
        </p:blipFill>
        <p:spPr>
          <a:xfrm>
            <a:off x="7984998" y="821600"/>
            <a:ext cx="1159000" cy="1224749"/>
          </a:xfrm>
          <a:prstGeom prst="rect">
            <a:avLst/>
          </a:prstGeom>
          <a:noFill/>
          <a:ln>
            <a:noFill/>
          </a:ln>
        </p:spPr>
      </p:pic>
      <p:sp>
        <p:nvSpPr>
          <p:cNvPr id="255" name="Google Shape;255;p32"/>
          <p:cNvSpPr txBox="1">
            <a:spLocks noGrp="1"/>
          </p:cNvSpPr>
          <p:nvPr>
            <p:ph type="title" idx="8"/>
          </p:nvPr>
        </p:nvSpPr>
        <p:spPr>
          <a:xfrm>
            <a:off x="-1171822" y="372537"/>
            <a:ext cx="7704000" cy="572700"/>
          </a:xfrm>
          <a:prstGeom prst="rect">
            <a:avLst/>
          </a:prstGeom>
        </p:spPr>
        <p:txBody>
          <a:bodyPr spcFirstLastPara="1" wrap="square" lIns="91425" tIns="91425" rIns="91425" bIns="91425" anchor="t" anchorCtr="0">
            <a:noAutofit/>
          </a:bodyPr>
          <a:lstStyle/>
          <a:p>
            <a:r>
              <a:rPr lang="en-GB" sz="3200" dirty="0">
                <a:latin typeface="Libre Baskerville" panose="020B0604020202020204" charset="0"/>
              </a:rPr>
              <a:t>Problem statement</a:t>
            </a:r>
            <a:r>
              <a:rPr lang="en-GB" dirty="0"/>
              <a:t>:</a:t>
            </a:r>
            <a:endParaRPr dirty="0"/>
          </a:p>
        </p:txBody>
      </p:sp>
      <p:sp>
        <p:nvSpPr>
          <p:cNvPr id="12" name="TextBox 11"/>
          <p:cNvSpPr txBox="1"/>
          <p:nvPr/>
        </p:nvSpPr>
        <p:spPr>
          <a:xfrm>
            <a:off x="441762" y="1076734"/>
            <a:ext cx="7552067" cy="3330399"/>
          </a:xfrm>
          <a:prstGeom prst="rect">
            <a:avLst/>
          </a:prstGeom>
          <a:noFill/>
        </p:spPr>
        <p:txBody>
          <a:bodyPr wrap="none" rtlCol="0">
            <a:spAutoFit/>
          </a:bodyPr>
          <a:lstStyle/>
          <a:p>
            <a:pPr marL="285750" indent="-285750">
              <a:lnSpc>
                <a:spcPct val="200000"/>
              </a:lnSpc>
              <a:buFont typeface="Courier New" panose="02070309020205020404" pitchFamily="49" charset="0"/>
              <a:buChar char="o"/>
            </a:pPr>
            <a:r>
              <a:rPr lang="en-US" sz="1800" dirty="0"/>
              <a:t>Need of this system is to avoid wastage of water. </a:t>
            </a:r>
          </a:p>
          <a:p>
            <a:pPr marL="285750" indent="-285750">
              <a:lnSpc>
                <a:spcPct val="200000"/>
              </a:lnSpc>
              <a:buFont typeface="Courier New" panose="02070309020205020404" pitchFamily="49" charset="0"/>
              <a:buChar char="o"/>
            </a:pPr>
            <a:r>
              <a:rPr lang="en-US" sz="1800" dirty="0"/>
              <a:t>Sometimes people forget to off the motor when the tank is full </a:t>
            </a:r>
          </a:p>
          <a:p>
            <a:pPr>
              <a:lnSpc>
                <a:spcPct val="200000"/>
              </a:lnSpc>
            </a:pPr>
            <a:r>
              <a:rPr lang="en-US" sz="1800" dirty="0"/>
              <a:t>    because of that water get wasted. </a:t>
            </a:r>
          </a:p>
          <a:p>
            <a:pPr marL="285750" indent="-285750">
              <a:lnSpc>
                <a:spcPct val="200000"/>
              </a:lnSpc>
              <a:buFont typeface="Courier New" panose="02070309020205020404" pitchFamily="49" charset="0"/>
              <a:buChar char="o"/>
            </a:pPr>
            <a:r>
              <a:rPr lang="en-US" sz="1800" dirty="0"/>
              <a:t>To avoid wastage of water this project came into picture. </a:t>
            </a:r>
          </a:p>
          <a:p>
            <a:pPr marL="285750" indent="-285750">
              <a:lnSpc>
                <a:spcPct val="200000"/>
              </a:lnSpc>
              <a:buFont typeface="Courier New" panose="02070309020205020404" pitchFamily="49" charset="0"/>
              <a:buChar char="o"/>
            </a:pPr>
            <a:r>
              <a:rPr lang="en-US" sz="1800" dirty="0"/>
              <a:t>By using this water level controller system we can monitor water level</a:t>
            </a:r>
          </a:p>
          <a:p>
            <a:pPr>
              <a:lnSpc>
                <a:spcPct val="200000"/>
              </a:lnSpc>
            </a:pPr>
            <a:r>
              <a:rPr lang="en-US" sz="1800" dirty="0"/>
              <a:t>    and consumption of water.</a:t>
            </a:r>
          </a:p>
        </p:txBody>
      </p:sp>
    </p:spTree>
    <p:extLst>
      <p:ext uri="{BB962C8B-B14F-4D97-AF65-F5344CB8AC3E}">
        <p14:creationId xmlns:p14="http://schemas.microsoft.com/office/powerpoint/2010/main" val="1339513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1" name="Google Shape;271;p33"/>
          <p:cNvSpPr/>
          <p:nvPr/>
        </p:nvSpPr>
        <p:spPr>
          <a:xfrm>
            <a:off x="5329475" y="3245825"/>
            <a:ext cx="4211700" cy="1759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p:cNvSpPr>
            <a:spLocks noGrp="1"/>
          </p:cNvSpPr>
          <p:nvPr>
            <p:ph type="title"/>
          </p:nvPr>
        </p:nvSpPr>
        <p:spPr>
          <a:xfrm>
            <a:off x="-1297239" y="77021"/>
            <a:ext cx="5217300" cy="490200"/>
          </a:xfrm>
        </p:spPr>
        <p:txBody>
          <a:bodyPr/>
          <a:lstStyle/>
          <a:p>
            <a:r>
              <a:rPr lang="en-GB" dirty="0"/>
              <a:t>User Segments:</a:t>
            </a:r>
            <a:br>
              <a:rPr lang="en-GB" dirty="0"/>
            </a:br>
            <a:endParaRPr lang="en-US" dirty="0"/>
          </a:p>
        </p:txBody>
      </p:sp>
      <p:sp>
        <p:nvSpPr>
          <p:cNvPr id="4" name="TextBox 3"/>
          <p:cNvSpPr txBox="1"/>
          <p:nvPr/>
        </p:nvSpPr>
        <p:spPr>
          <a:xfrm>
            <a:off x="1498791" y="715020"/>
            <a:ext cx="7797327" cy="1893339"/>
          </a:xfrm>
          <a:prstGeom prst="rect">
            <a:avLst/>
          </a:prstGeom>
          <a:noFill/>
        </p:spPr>
        <p:txBody>
          <a:bodyPr wrap="none" rtlCol="0">
            <a:spAutoFit/>
          </a:bodyPr>
          <a:lstStyle/>
          <a:p>
            <a:pPr>
              <a:lnSpc>
                <a:spcPct val="150000"/>
              </a:lnSpc>
            </a:pPr>
            <a:r>
              <a:rPr lang="en-GB" sz="1600" dirty="0"/>
              <a:t>The users are benefitted by the water level monitor by conscious of the energy, this </a:t>
            </a:r>
          </a:p>
          <a:p>
            <a:pPr>
              <a:lnSpc>
                <a:spcPct val="150000"/>
              </a:lnSpc>
            </a:pPr>
            <a:r>
              <a:rPr lang="en-GB" sz="1600" dirty="0"/>
              <a:t>is an effective way and it’s idea to save power. However, with automated switching </a:t>
            </a:r>
          </a:p>
          <a:p>
            <a:pPr>
              <a:lnSpc>
                <a:spcPct val="150000"/>
              </a:lnSpc>
            </a:pPr>
            <a:r>
              <a:rPr lang="en-GB" sz="1600" dirty="0"/>
              <a:t>off controllers make the users to settle back rest and in double bonus their </a:t>
            </a:r>
          </a:p>
          <a:p>
            <a:pPr>
              <a:lnSpc>
                <a:spcPct val="150000"/>
              </a:lnSpc>
            </a:pPr>
            <a:r>
              <a:rPr lang="en-GB" sz="1600" dirty="0"/>
              <a:t>electricity usage is limited .This machine does its work great and saves unwanted </a:t>
            </a:r>
          </a:p>
          <a:p>
            <a:pPr>
              <a:lnSpc>
                <a:spcPct val="150000"/>
              </a:lnSpc>
            </a:pPr>
            <a:r>
              <a:rPr lang="en-GB" sz="1600" dirty="0"/>
              <a:t>wastages , this looks pretty attractive when it comes practical.</a:t>
            </a:r>
          </a:p>
        </p:txBody>
      </p:sp>
      <p:sp>
        <p:nvSpPr>
          <p:cNvPr id="5" name="TextBox 4"/>
          <p:cNvSpPr txBox="1"/>
          <p:nvPr/>
        </p:nvSpPr>
        <p:spPr>
          <a:xfrm>
            <a:off x="0" y="1498922"/>
            <a:ext cx="1624163" cy="307777"/>
          </a:xfrm>
          <a:prstGeom prst="rect">
            <a:avLst/>
          </a:prstGeom>
          <a:noFill/>
        </p:spPr>
        <p:txBody>
          <a:bodyPr wrap="none" rtlCol="0">
            <a:spAutoFit/>
          </a:bodyPr>
          <a:lstStyle/>
          <a:p>
            <a:r>
              <a:rPr lang="en-GB" dirty="0"/>
              <a:t>POWER SAVER :</a:t>
            </a:r>
            <a:endParaRPr lang="en-US" dirty="0"/>
          </a:p>
        </p:txBody>
      </p:sp>
      <p:cxnSp>
        <p:nvCxnSpPr>
          <p:cNvPr id="7" name="Straight Connector 6"/>
          <p:cNvCxnSpPr/>
          <p:nvPr/>
        </p:nvCxnSpPr>
        <p:spPr>
          <a:xfrm>
            <a:off x="1498791" y="715020"/>
            <a:ext cx="0" cy="4152613"/>
          </a:xfrm>
          <a:prstGeom prst="line">
            <a:avLst/>
          </a:prstGeom>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6271" y="3534576"/>
            <a:ext cx="1553630" cy="307777"/>
          </a:xfrm>
          <a:prstGeom prst="rect">
            <a:avLst/>
          </a:prstGeom>
          <a:noFill/>
        </p:spPr>
        <p:txBody>
          <a:bodyPr wrap="none" rtlCol="0">
            <a:spAutoFit/>
          </a:bodyPr>
          <a:lstStyle/>
          <a:p>
            <a:r>
              <a:rPr lang="en-GB" dirty="0"/>
              <a:t>MONEY SAVER</a:t>
            </a:r>
            <a:endParaRPr lang="en-US" dirty="0"/>
          </a:p>
        </p:txBody>
      </p:sp>
      <p:sp>
        <p:nvSpPr>
          <p:cNvPr id="9" name="TextBox 8"/>
          <p:cNvSpPr txBox="1"/>
          <p:nvPr/>
        </p:nvSpPr>
        <p:spPr>
          <a:xfrm>
            <a:off x="1510141" y="2791326"/>
            <a:ext cx="7622600" cy="1893339"/>
          </a:xfrm>
          <a:prstGeom prst="rect">
            <a:avLst/>
          </a:prstGeom>
          <a:noFill/>
        </p:spPr>
        <p:txBody>
          <a:bodyPr wrap="none" rtlCol="0">
            <a:spAutoFit/>
          </a:bodyPr>
          <a:lstStyle/>
          <a:p>
            <a:pPr>
              <a:lnSpc>
                <a:spcPct val="150000"/>
              </a:lnSpc>
            </a:pPr>
            <a:r>
              <a:rPr lang="en-GB" sz="1600" dirty="0"/>
              <a:t>A water level monitors helps to save money by limiting the waste of water and </a:t>
            </a:r>
          </a:p>
          <a:p>
            <a:pPr>
              <a:lnSpc>
                <a:spcPct val="150000"/>
              </a:lnSpc>
            </a:pPr>
            <a:r>
              <a:rPr lang="en-GB" sz="1600" dirty="0"/>
              <a:t>electricity. These devices accurately regulate how much energy is used to protect </a:t>
            </a:r>
          </a:p>
          <a:p>
            <a:pPr>
              <a:lnSpc>
                <a:spcPct val="150000"/>
              </a:lnSpc>
            </a:pPr>
            <a:r>
              <a:rPr lang="en-GB" sz="1600" dirty="0"/>
              <a:t>against any off the Unnecessary water/electricity usage. This may be accounted </a:t>
            </a:r>
          </a:p>
          <a:p>
            <a:pPr>
              <a:lnSpc>
                <a:spcPct val="150000"/>
              </a:lnSpc>
            </a:pPr>
            <a:r>
              <a:rPr lang="en-GB" sz="1600" dirty="0"/>
              <a:t>Where customers think about the motors trust worthy impact where this motor </a:t>
            </a:r>
          </a:p>
          <a:p>
            <a:pPr>
              <a:lnSpc>
                <a:spcPct val="150000"/>
              </a:lnSpc>
            </a:pPr>
            <a:r>
              <a:rPr lang="en-GB" sz="1600" dirty="0"/>
              <a:t>gives a perfect Solution which really saves unwanted bills.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1" name="Google Shape;271;p33"/>
          <p:cNvSpPr/>
          <p:nvPr/>
        </p:nvSpPr>
        <p:spPr>
          <a:xfrm>
            <a:off x="5329475" y="3245825"/>
            <a:ext cx="4211700" cy="1759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p:cNvSpPr>
            <a:spLocks noGrp="1"/>
          </p:cNvSpPr>
          <p:nvPr>
            <p:ph type="title"/>
          </p:nvPr>
        </p:nvSpPr>
        <p:spPr>
          <a:xfrm>
            <a:off x="-1297239" y="77021"/>
            <a:ext cx="5217300" cy="490200"/>
          </a:xfrm>
        </p:spPr>
        <p:txBody>
          <a:bodyPr/>
          <a:lstStyle/>
          <a:p>
            <a:r>
              <a:rPr lang="en-GB" dirty="0"/>
              <a:t>User Segments:</a:t>
            </a:r>
            <a:br>
              <a:rPr lang="en-GB" dirty="0"/>
            </a:br>
            <a:endParaRPr lang="en-US" dirty="0"/>
          </a:p>
        </p:txBody>
      </p:sp>
      <p:cxnSp>
        <p:nvCxnSpPr>
          <p:cNvPr id="7" name="Straight Connector 6"/>
          <p:cNvCxnSpPr/>
          <p:nvPr/>
        </p:nvCxnSpPr>
        <p:spPr>
          <a:xfrm>
            <a:off x="1498791" y="715020"/>
            <a:ext cx="0" cy="4152613"/>
          </a:xfrm>
          <a:prstGeom prst="line">
            <a:avLst/>
          </a:prstGeom>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1633263" y="1059956"/>
            <a:ext cx="7648248" cy="3330399"/>
          </a:xfrm>
          <a:prstGeom prst="rect">
            <a:avLst/>
          </a:prstGeom>
          <a:noFill/>
        </p:spPr>
        <p:txBody>
          <a:bodyPr wrap="none" rtlCol="0">
            <a:spAutoFit/>
          </a:bodyPr>
          <a:lstStyle/>
          <a:p>
            <a:pPr>
              <a:lnSpc>
                <a:spcPct val="200000"/>
              </a:lnSpc>
            </a:pPr>
            <a:r>
              <a:rPr lang="en-US" sz="1800" dirty="0"/>
              <a:t>Another notable advantage that users really enjoy and love notably is </a:t>
            </a:r>
          </a:p>
          <a:p>
            <a:pPr>
              <a:lnSpc>
                <a:spcPct val="200000"/>
              </a:lnSpc>
            </a:pPr>
            <a:r>
              <a:rPr lang="en-US" sz="1800" dirty="0"/>
              <a:t>there is no operational function required by the users as this innovation </a:t>
            </a:r>
          </a:p>
          <a:p>
            <a:pPr>
              <a:lnSpc>
                <a:spcPct val="200000"/>
              </a:lnSpc>
            </a:pPr>
            <a:r>
              <a:rPr lang="en-US" sz="1800" dirty="0"/>
              <a:t>Implies its overall tasks on their own. Eliminating manual operations</a:t>
            </a:r>
          </a:p>
          <a:p>
            <a:pPr>
              <a:lnSpc>
                <a:spcPct val="200000"/>
              </a:lnSpc>
            </a:pPr>
            <a:r>
              <a:rPr lang="en-US" sz="1800" dirty="0"/>
              <a:t>with a timer switch, the frustrations of manual monitoring water tanks are </a:t>
            </a:r>
          </a:p>
          <a:p>
            <a:pPr>
              <a:lnSpc>
                <a:spcPct val="200000"/>
              </a:lnSpc>
            </a:pPr>
            <a:r>
              <a:rPr lang="en-US" sz="1800" dirty="0"/>
              <a:t>minimized. Water levels are maintained at the appropriate phase </a:t>
            </a:r>
          </a:p>
          <a:p>
            <a:pPr>
              <a:lnSpc>
                <a:spcPct val="200000"/>
              </a:lnSpc>
            </a:pPr>
            <a:r>
              <a:rPr lang="en-US" sz="1800" dirty="0"/>
              <a:t>As the device performs automatically.</a:t>
            </a:r>
          </a:p>
        </p:txBody>
      </p:sp>
      <p:sp>
        <p:nvSpPr>
          <p:cNvPr id="11" name="TextBox 10"/>
          <p:cNvSpPr txBox="1"/>
          <p:nvPr/>
        </p:nvSpPr>
        <p:spPr>
          <a:xfrm>
            <a:off x="137521" y="2496120"/>
            <a:ext cx="1361270" cy="307777"/>
          </a:xfrm>
          <a:prstGeom prst="rect">
            <a:avLst/>
          </a:prstGeom>
          <a:noFill/>
        </p:spPr>
        <p:txBody>
          <a:bodyPr wrap="none" rtlCol="0">
            <a:spAutoFit/>
          </a:bodyPr>
          <a:lstStyle/>
          <a:p>
            <a:r>
              <a:rPr lang="en-GB" dirty="0"/>
              <a:t>AUTOMATED</a:t>
            </a:r>
            <a:endParaRPr lang="en-US" dirty="0"/>
          </a:p>
        </p:txBody>
      </p:sp>
    </p:spTree>
    <p:extLst>
      <p:ext uri="{BB962C8B-B14F-4D97-AF65-F5344CB8AC3E}">
        <p14:creationId xmlns:p14="http://schemas.microsoft.com/office/powerpoint/2010/main" val="3115701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772" y="191706"/>
            <a:ext cx="5217300" cy="490200"/>
          </a:xfrm>
        </p:spPr>
        <p:txBody>
          <a:bodyPr/>
          <a:lstStyle/>
          <a:p>
            <a:r>
              <a:rPr lang="en-GB" dirty="0"/>
              <a:t>Pain Points:</a:t>
            </a:r>
            <a:endParaRPr lang="en-US" dirty="0"/>
          </a:p>
        </p:txBody>
      </p:sp>
      <p:sp>
        <p:nvSpPr>
          <p:cNvPr id="5" name="TextBox 4"/>
          <p:cNvSpPr txBox="1"/>
          <p:nvPr/>
        </p:nvSpPr>
        <p:spPr>
          <a:xfrm>
            <a:off x="392515" y="753266"/>
            <a:ext cx="8539517" cy="425353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GB" dirty="0"/>
              <a:t>Mainly, the user could get some problems in installation process of misplacing the sensors and </a:t>
            </a:r>
          </a:p>
          <a:p>
            <a:pPr>
              <a:lnSpc>
                <a:spcPct val="150000"/>
              </a:lnSpc>
            </a:pPr>
            <a:r>
              <a:rPr lang="en-GB" dirty="0"/>
              <a:t>alarms in a wrong place and though the sensors could get a chance of getting damaged. The </a:t>
            </a:r>
          </a:p>
          <a:p>
            <a:pPr>
              <a:lnSpc>
                <a:spcPct val="150000"/>
              </a:lnSpc>
            </a:pPr>
            <a:r>
              <a:rPr lang="en-GB" dirty="0"/>
              <a:t>Smart sensors are more sensitive of getting buzzed off .</a:t>
            </a:r>
          </a:p>
          <a:p>
            <a:pPr>
              <a:lnSpc>
                <a:spcPct val="150000"/>
              </a:lnSpc>
            </a:pPr>
            <a:endParaRPr lang="en-GB" dirty="0"/>
          </a:p>
          <a:p>
            <a:pPr marL="285750" indent="-285750">
              <a:lnSpc>
                <a:spcPct val="150000"/>
              </a:lnSpc>
              <a:buFont typeface="Arial" panose="020B0604020202020204" pitchFamily="34" charset="0"/>
              <a:buChar char="•"/>
            </a:pPr>
            <a:r>
              <a:rPr lang="en-GB" dirty="0"/>
              <a:t>It takes a lot of time to get educated about these technologies on behalf of countries which starts </a:t>
            </a:r>
          </a:p>
          <a:p>
            <a:pPr>
              <a:lnSpc>
                <a:spcPct val="150000"/>
              </a:lnSpc>
            </a:pPr>
            <a:r>
              <a:rPr lang="en-GB" dirty="0"/>
              <a:t>using countries like India. In some cases ,due to the rough handling the sensors could broke or get </a:t>
            </a:r>
          </a:p>
          <a:p>
            <a:pPr>
              <a:lnSpc>
                <a:spcPct val="150000"/>
              </a:lnSpc>
            </a:pPr>
            <a:r>
              <a:rPr lang="en-GB" dirty="0"/>
              <a:t>disturbed in its alignments and in case of improper functioning sensors and it takes certain measures </a:t>
            </a:r>
          </a:p>
          <a:p>
            <a:pPr>
              <a:lnSpc>
                <a:spcPct val="150000"/>
              </a:lnSpc>
            </a:pPr>
            <a:r>
              <a:rPr lang="en-GB" dirty="0"/>
              <a:t>to replace or repair them.</a:t>
            </a:r>
          </a:p>
          <a:p>
            <a:pPr>
              <a:lnSpc>
                <a:spcPct val="150000"/>
              </a:lnSpc>
            </a:pPr>
            <a:endParaRPr lang="en-GB" dirty="0"/>
          </a:p>
          <a:p>
            <a:pPr marL="285750" indent="-285750">
              <a:lnSpc>
                <a:spcPct val="150000"/>
              </a:lnSpc>
              <a:buFont typeface="Arial" panose="020B0604020202020204" pitchFamily="34" charset="0"/>
              <a:buChar char="•"/>
            </a:pPr>
            <a:r>
              <a:rPr lang="en-GB" dirty="0"/>
              <a:t>In some cases, the people who where will not be aware of usages and the benefits about this </a:t>
            </a:r>
          </a:p>
          <a:p>
            <a:pPr>
              <a:lnSpc>
                <a:spcPct val="150000"/>
              </a:lnSpc>
            </a:pPr>
            <a:r>
              <a:rPr lang="en-GB" dirty="0"/>
              <a:t>machines and they try to move on getting the same older gen machines and though our products will get </a:t>
            </a:r>
          </a:p>
          <a:p>
            <a:pPr>
              <a:lnSpc>
                <a:spcPct val="150000"/>
              </a:lnSpc>
            </a:pPr>
            <a:r>
              <a:rPr lang="en-GB" dirty="0"/>
              <a:t>definitely unsold and hence it won’t become a trend to get into markets as much popular . Due to the less </a:t>
            </a:r>
          </a:p>
          <a:p>
            <a:pPr>
              <a:lnSpc>
                <a:spcPct val="150000"/>
              </a:lnSpc>
            </a:pPr>
            <a:r>
              <a:rPr lang="en-GB" dirty="0"/>
              <a:t>knowledge they won’t even believe the profitable aspects of this smart machines to be attached on them.</a:t>
            </a:r>
          </a:p>
        </p:txBody>
      </p:sp>
    </p:spTree>
    <p:extLst>
      <p:ext uri="{BB962C8B-B14F-4D97-AF65-F5344CB8AC3E}">
        <p14:creationId xmlns:p14="http://schemas.microsoft.com/office/powerpoint/2010/main" val="1905642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067" y="108333"/>
            <a:ext cx="7704000" cy="572700"/>
          </a:xfrm>
        </p:spPr>
        <p:txBody>
          <a:bodyPr/>
          <a:lstStyle/>
          <a:p>
            <a:r>
              <a:rPr lang="en-GB" dirty="0"/>
              <a:t>Data Flow Diagram</a:t>
            </a:r>
            <a:endParaRPr lang="en-US" dirty="0"/>
          </a:p>
        </p:txBody>
      </p:sp>
      <p:sp>
        <p:nvSpPr>
          <p:cNvPr id="4" name="TextBox 3"/>
          <p:cNvSpPr txBox="1"/>
          <p:nvPr/>
        </p:nvSpPr>
        <p:spPr>
          <a:xfrm>
            <a:off x="1452735" y="1414309"/>
            <a:ext cx="752129" cy="307777"/>
          </a:xfrm>
          <a:prstGeom prst="rect">
            <a:avLst/>
          </a:prstGeom>
          <a:solidFill>
            <a:schemeClr val="tx2">
              <a:lumMod val="20000"/>
              <a:lumOff val="80000"/>
            </a:schemeClr>
          </a:solidFill>
        </p:spPr>
        <p:txBody>
          <a:bodyPr wrap="none" rtlCol="0">
            <a:spAutoFit/>
          </a:bodyPr>
          <a:lstStyle/>
          <a:p>
            <a:r>
              <a:rPr lang="en-GB" dirty="0">
                <a:solidFill>
                  <a:schemeClr val="tx1"/>
                </a:solidFill>
              </a:rPr>
              <a:t>Sensor</a:t>
            </a:r>
            <a:endParaRPr lang="en-US" dirty="0">
              <a:solidFill>
                <a:schemeClr val="tx1"/>
              </a:solidFill>
            </a:endParaRPr>
          </a:p>
        </p:txBody>
      </p:sp>
      <p:sp>
        <p:nvSpPr>
          <p:cNvPr id="6" name="TextBox 5"/>
          <p:cNvSpPr txBox="1"/>
          <p:nvPr/>
        </p:nvSpPr>
        <p:spPr>
          <a:xfrm>
            <a:off x="3948163" y="1386240"/>
            <a:ext cx="1220206" cy="307777"/>
          </a:xfrm>
          <a:prstGeom prst="rect">
            <a:avLst/>
          </a:prstGeom>
          <a:solidFill>
            <a:schemeClr val="tx2">
              <a:lumMod val="20000"/>
              <a:lumOff val="80000"/>
            </a:schemeClr>
          </a:solidFill>
        </p:spPr>
        <p:txBody>
          <a:bodyPr wrap="none" rtlCol="0">
            <a:spAutoFit/>
          </a:bodyPr>
          <a:lstStyle/>
          <a:p>
            <a:r>
              <a:rPr lang="en-GB" dirty="0"/>
              <a:t>Raspberry Pi</a:t>
            </a:r>
            <a:endParaRPr lang="en-US" dirty="0"/>
          </a:p>
        </p:txBody>
      </p:sp>
      <p:sp>
        <p:nvSpPr>
          <p:cNvPr id="8" name="TextBox 7"/>
          <p:cNvSpPr txBox="1"/>
          <p:nvPr/>
        </p:nvSpPr>
        <p:spPr>
          <a:xfrm>
            <a:off x="2424635" y="941412"/>
            <a:ext cx="1210588" cy="523220"/>
          </a:xfrm>
          <a:prstGeom prst="rect">
            <a:avLst/>
          </a:prstGeom>
          <a:noFill/>
        </p:spPr>
        <p:txBody>
          <a:bodyPr wrap="none" rtlCol="0">
            <a:spAutoFit/>
          </a:bodyPr>
          <a:lstStyle/>
          <a:p>
            <a:pPr algn="ctr"/>
            <a:r>
              <a:rPr lang="en-GB" dirty="0"/>
              <a:t>Sends signal</a:t>
            </a:r>
          </a:p>
          <a:p>
            <a:pPr algn="ctr"/>
            <a:r>
              <a:rPr lang="en-GB" dirty="0"/>
              <a:t>(ON)</a:t>
            </a:r>
            <a:endParaRPr lang="en-US" dirty="0"/>
          </a:p>
        </p:txBody>
      </p:sp>
      <p:sp>
        <p:nvSpPr>
          <p:cNvPr id="9" name="TextBox 8"/>
          <p:cNvSpPr txBox="1"/>
          <p:nvPr/>
        </p:nvSpPr>
        <p:spPr>
          <a:xfrm>
            <a:off x="6819654" y="1337812"/>
            <a:ext cx="641522" cy="307777"/>
          </a:xfrm>
          <a:prstGeom prst="rect">
            <a:avLst/>
          </a:prstGeom>
          <a:solidFill>
            <a:schemeClr val="tx2">
              <a:lumMod val="20000"/>
              <a:lumOff val="80000"/>
            </a:schemeClr>
          </a:solidFill>
        </p:spPr>
        <p:txBody>
          <a:bodyPr wrap="none" rtlCol="0">
            <a:spAutoFit/>
          </a:bodyPr>
          <a:lstStyle/>
          <a:p>
            <a:r>
              <a:rPr lang="en-GB" dirty="0"/>
              <a:t>Motor</a:t>
            </a:r>
            <a:endParaRPr lang="en-US" dirty="0"/>
          </a:p>
        </p:txBody>
      </p:sp>
      <p:sp>
        <p:nvSpPr>
          <p:cNvPr id="10" name="TextBox 9"/>
          <p:cNvSpPr txBox="1"/>
          <p:nvPr/>
        </p:nvSpPr>
        <p:spPr>
          <a:xfrm>
            <a:off x="5517626" y="941412"/>
            <a:ext cx="1210588" cy="523220"/>
          </a:xfrm>
          <a:prstGeom prst="rect">
            <a:avLst/>
          </a:prstGeom>
          <a:noFill/>
        </p:spPr>
        <p:txBody>
          <a:bodyPr wrap="none" rtlCol="0">
            <a:spAutoFit/>
          </a:bodyPr>
          <a:lstStyle/>
          <a:p>
            <a:pPr algn="ctr"/>
            <a:r>
              <a:rPr lang="en-GB" dirty="0"/>
              <a:t>Sends signal</a:t>
            </a:r>
          </a:p>
          <a:p>
            <a:pPr algn="ctr"/>
            <a:r>
              <a:rPr lang="en-GB" dirty="0"/>
              <a:t>(ON)</a:t>
            </a:r>
            <a:endParaRPr lang="en-US" dirty="0"/>
          </a:p>
        </p:txBody>
      </p:sp>
      <p:sp>
        <p:nvSpPr>
          <p:cNvPr id="11" name="Right Arrow 10"/>
          <p:cNvSpPr/>
          <p:nvPr/>
        </p:nvSpPr>
        <p:spPr>
          <a:xfrm>
            <a:off x="2489528" y="1491700"/>
            <a:ext cx="1173971" cy="6573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Right Arrow 11"/>
          <p:cNvSpPr/>
          <p:nvPr/>
        </p:nvSpPr>
        <p:spPr>
          <a:xfrm>
            <a:off x="5527695" y="1491700"/>
            <a:ext cx="1109079" cy="6573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TextBox 12"/>
          <p:cNvSpPr txBox="1"/>
          <p:nvPr/>
        </p:nvSpPr>
        <p:spPr>
          <a:xfrm>
            <a:off x="4035159" y="2069059"/>
            <a:ext cx="184731" cy="307777"/>
          </a:xfrm>
          <a:prstGeom prst="rect">
            <a:avLst/>
          </a:prstGeom>
          <a:solidFill>
            <a:schemeClr val="tx2">
              <a:lumMod val="20000"/>
              <a:lumOff val="80000"/>
            </a:schemeClr>
          </a:solidFill>
        </p:spPr>
        <p:txBody>
          <a:bodyPr wrap="none" rtlCol="0">
            <a:spAutoFit/>
          </a:bodyPr>
          <a:lstStyle/>
          <a:p>
            <a:endParaRPr lang="en-US" dirty="0"/>
          </a:p>
        </p:txBody>
      </p:sp>
      <p:sp>
        <p:nvSpPr>
          <p:cNvPr id="15" name="TextBox 14"/>
          <p:cNvSpPr txBox="1"/>
          <p:nvPr/>
        </p:nvSpPr>
        <p:spPr>
          <a:xfrm>
            <a:off x="2131619" y="1904738"/>
            <a:ext cx="1459054" cy="523220"/>
          </a:xfrm>
          <a:prstGeom prst="rect">
            <a:avLst/>
          </a:prstGeom>
          <a:solidFill>
            <a:schemeClr val="tx2">
              <a:lumMod val="20000"/>
              <a:lumOff val="80000"/>
            </a:schemeClr>
          </a:solidFill>
        </p:spPr>
        <p:txBody>
          <a:bodyPr wrap="none" rtlCol="0">
            <a:spAutoFit/>
          </a:bodyPr>
          <a:lstStyle/>
          <a:p>
            <a:pPr algn="ctr"/>
            <a:r>
              <a:rPr lang="en-GB" dirty="0"/>
              <a:t>Send </a:t>
            </a:r>
          </a:p>
          <a:p>
            <a:pPr algn="ctr"/>
            <a:r>
              <a:rPr lang="en-GB" dirty="0"/>
              <a:t>Notification(ON)</a:t>
            </a:r>
            <a:endParaRPr lang="en-US" dirty="0"/>
          </a:p>
        </p:txBody>
      </p:sp>
      <p:sp>
        <p:nvSpPr>
          <p:cNvPr id="17" name="Down Arrow 16"/>
          <p:cNvSpPr/>
          <p:nvPr/>
        </p:nvSpPr>
        <p:spPr>
          <a:xfrm>
            <a:off x="1758007" y="1797567"/>
            <a:ext cx="70793" cy="400376"/>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8" name="Right Arrow 17"/>
          <p:cNvSpPr/>
          <p:nvPr/>
        </p:nvSpPr>
        <p:spPr>
          <a:xfrm>
            <a:off x="1828800" y="2134786"/>
            <a:ext cx="320600" cy="88161"/>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Right Arrow 18"/>
          <p:cNvSpPr/>
          <p:nvPr/>
        </p:nvSpPr>
        <p:spPr>
          <a:xfrm>
            <a:off x="3590673" y="2166348"/>
            <a:ext cx="444486" cy="9900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0" name="TextBox 19"/>
          <p:cNvSpPr txBox="1"/>
          <p:nvPr/>
        </p:nvSpPr>
        <p:spPr>
          <a:xfrm>
            <a:off x="5602588" y="1898058"/>
            <a:ext cx="1218602" cy="523220"/>
          </a:xfrm>
          <a:prstGeom prst="rect">
            <a:avLst/>
          </a:prstGeom>
          <a:solidFill>
            <a:schemeClr val="tx2">
              <a:lumMod val="20000"/>
              <a:lumOff val="80000"/>
            </a:schemeClr>
          </a:solidFill>
        </p:spPr>
        <p:txBody>
          <a:bodyPr wrap="none" rtlCol="0">
            <a:spAutoFit/>
          </a:bodyPr>
          <a:lstStyle/>
          <a:p>
            <a:pPr algn="ctr"/>
            <a:r>
              <a:rPr lang="en-GB" dirty="0"/>
              <a:t>‘The motor is</a:t>
            </a:r>
          </a:p>
          <a:p>
            <a:pPr algn="ctr"/>
            <a:r>
              <a:rPr lang="en-GB" dirty="0"/>
              <a:t>turned on ’</a:t>
            </a:r>
            <a:endParaRPr lang="en-US" dirty="0"/>
          </a:p>
        </p:txBody>
      </p:sp>
      <p:sp>
        <p:nvSpPr>
          <p:cNvPr id="21" name="Right Arrow 20"/>
          <p:cNvSpPr/>
          <p:nvPr/>
        </p:nvSpPr>
        <p:spPr>
          <a:xfrm>
            <a:off x="5205672" y="2190911"/>
            <a:ext cx="270760" cy="74441"/>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22" name="Up Arrow 21"/>
          <p:cNvSpPr/>
          <p:nvPr/>
        </p:nvSpPr>
        <p:spPr>
          <a:xfrm>
            <a:off x="6860950" y="1645589"/>
            <a:ext cx="123886" cy="619763"/>
          </a:xfrm>
          <a:prstGeom prst="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4" name="TextBox 23"/>
          <p:cNvSpPr txBox="1"/>
          <p:nvPr/>
        </p:nvSpPr>
        <p:spPr>
          <a:xfrm>
            <a:off x="1389337" y="3036876"/>
            <a:ext cx="752129" cy="307777"/>
          </a:xfrm>
          <a:prstGeom prst="rect">
            <a:avLst/>
          </a:prstGeom>
          <a:solidFill>
            <a:schemeClr val="tx2">
              <a:lumMod val="20000"/>
              <a:lumOff val="80000"/>
            </a:schemeClr>
          </a:solidFill>
        </p:spPr>
        <p:txBody>
          <a:bodyPr wrap="none" rtlCol="0">
            <a:spAutoFit/>
          </a:bodyPr>
          <a:lstStyle/>
          <a:p>
            <a:r>
              <a:rPr lang="en-GB" dirty="0"/>
              <a:t>Sensor</a:t>
            </a:r>
            <a:endParaRPr lang="en-US" dirty="0"/>
          </a:p>
        </p:txBody>
      </p:sp>
      <p:sp>
        <p:nvSpPr>
          <p:cNvPr id="25" name="TextBox 24"/>
          <p:cNvSpPr txBox="1"/>
          <p:nvPr/>
        </p:nvSpPr>
        <p:spPr>
          <a:xfrm>
            <a:off x="2489528" y="2606454"/>
            <a:ext cx="1210588" cy="523220"/>
          </a:xfrm>
          <a:prstGeom prst="rect">
            <a:avLst/>
          </a:prstGeom>
          <a:noFill/>
        </p:spPr>
        <p:txBody>
          <a:bodyPr wrap="none" rtlCol="0">
            <a:spAutoFit/>
          </a:bodyPr>
          <a:lstStyle/>
          <a:p>
            <a:pPr algn="ctr"/>
            <a:r>
              <a:rPr lang="en-GB" dirty="0"/>
              <a:t>Sends signal</a:t>
            </a:r>
          </a:p>
          <a:p>
            <a:pPr algn="ctr"/>
            <a:r>
              <a:rPr lang="en-GB" dirty="0"/>
              <a:t>(OFF)</a:t>
            </a:r>
            <a:endParaRPr lang="en-US" dirty="0"/>
          </a:p>
        </p:txBody>
      </p:sp>
      <p:sp>
        <p:nvSpPr>
          <p:cNvPr id="26" name="TextBox 25"/>
          <p:cNvSpPr txBox="1"/>
          <p:nvPr/>
        </p:nvSpPr>
        <p:spPr>
          <a:xfrm>
            <a:off x="3960009" y="3036876"/>
            <a:ext cx="1220206" cy="307777"/>
          </a:xfrm>
          <a:prstGeom prst="rect">
            <a:avLst/>
          </a:prstGeom>
          <a:solidFill>
            <a:schemeClr val="tx2">
              <a:lumMod val="20000"/>
              <a:lumOff val="80000"/>
            </a:schemeClr>
          </a:solidFill>
        </p:spPr>
        <p:txBody>
          <a:bodyPr wrap="none" rtlCol="0">
            <a:spAutoFit/>
          </a:bodyPr>
          <a:lstStyle/>
          <a:p>
            <a:r>
              <a:rPr lang="en-GB" dirty="0"/>
              <a:t>Raspberry Pi</a:t>
            </a:r>
            <a:endParaRPr lang="en-US" dirty="0"/>
          </a:p>
        </p:txBody>
      </p:sp>
      <p:sp>
        <p:nvSpPr>
          <p:cNvPr id="27" name="TextBox 26"/>
          <p:cNvSpPr txBox="1"/>
          <p:nvPr/>
        </p:nvSpPr>
        <p:spPr>
          <a:xfrm>
            <a:off x="5534140" y="2606454"/>
            <a:ext cx="1210588" cy="523220"/>
          </a:xfrm>
          <a:prstGeom prst="rect">
            <a:avLst/>
          </a:prstGeom>
          <a:noFill/>
        </p:spPr>
        <p:txBody>
          <a:bodyPr wrap="none" rtlCol="0">
            <a:spAutoFit/>
          </a:bodyPr>
          <a:lstStyle/>
          <a:p>
            <a:r>
              <a:rPr lang="en-GB" dirty="0"/>
              <a:t>Sends signal</a:t>
            </a:r>
          </a:p>
          <a:p>
            <a:r>
              <a:rPr lang="en-GB" dirty="0"/>
              <a:t>(OFF)</a:t>
            </a:r>
            <a:endParaRPr lang="en-US" dirty="0"/>
          </a:p>
        </p:txBody>
      </p:sp>
      <p:sp>
        <p:nvSpPr>
          <p:cNvPr id="28" name="TextBox 27"/>
          <p:cNvSpPr txBox="1"/>
          <p:nvPr/>
        </p:nvSpPr>
        <p:spPr>
          <a:xfrm>
            <a:off x="6860950" y="3014144"/>
            <a:ext cx="641522" cy="307777"/>
          </a:xfrm>
          <a:prstGeom prst="rect">
            <a:avLst/>
          </a:prstGeom>
          <a:solidFill>
            <a:schemeClr val="tx2">
              <a:lumMod val="20000"/>
              <a:lumOff val="80000"/>
            </a:schemeClr>
          </a:solidFill>
        </p:spPr>
        <p:txBody>
          <a:bodyPr wrap="none" rtlCol="0">
            <a:spAutoFit/>
          </a:bodyPr>
          <a:lstStyle/>
          <a:p>
            <a:r>
              <a:rPr lang="en-GB" dirty="0"/>
              <a:t>Motor</a:t>
            </a:r>
            <a:endParaRPr lang="en-US" dirty="0"/>
          </a:p>
        </p:txBody>
      </p:sp>
      <p:sp>
        <p:nvSpPr>
          <p:cNvPr id="29" name="TextBox 28"/>
          <p:cNvSpPr txBox="1"/>
          <p:nvPr/>
        </p:nvSpPr>
        <p:spPr>
          <a:xfrm>
            <a:off x="2095125" y="3539612"/>
            <a:ext cx="1547218" cy="523220"/>
          </a:xfrm>
          <a:prstGeom prst="rect">
            <a:avLst/>
          </a:prstGeom>
          <a:solidFill>
            <a:schemeClr val="tx2">
              <a:lumMod val="20000"/>
              <a:lumOff val="80000"/>
            </a:schemeClr>
          </a:solidFill>
        </p:spPr>
        <p:txBody>
          <a:bodyPr wrap="none" rtlCol="0">
            <a:spAutoFit/>
          </a:bodyPr>
          <a:lstStyle/>
          <a:p>
            <a:pPr algn="ctr"/>
            <a:r>
              <a:rPr lang="en-GB" dirty="0"/>
              <a:t>Send</a:t>
            </a:r>
          </a:p>
          <a:p>
            <a:pPr algn="ctr"/>
            <a:r>
              <a:rPr lang="en-GB" dirty="0"/>
              <a:t>Notification(OFF)</a:t>
            </a:r>
            <a:endParaRPr lang="en-US" dirty="0"/>
          </a:p>
        </p:txBody>
      </p:sp>
      <p:sp>
        <p:nvSpPr>
          <p:cNvPr id="30" name="TextBox 29"/>
          <p:cNvSpPr txBox="1"/>
          <p:nvPr/>
        </p:nvSpPr>
        <p:spPr>
          <a:xfrm>
            <a:off x="4035158" y="3732825"/>
            <a:ext cx="184731" cy="307777"/>
          </a:xfrm>
          <a:prstGeom prst="rect">
            <a:avLst/>
          </a:prstGeom>
          <a:solidFill>
            <a:schemeClr val="tx2">
              <a:lumMod val="20000"/>
              <a:lumOff val="80000"/>
            </a:schemeClr>
          </a:solidFill>
        </p:spPr>
        <p:txBody>
          <a:bodyPr wrap="none" rtlCol="0">
            <a:spAutoFit/>
          </a:bodyPr>
          <a:lstStyle/>
          <a:p>
            <a:endParaRPr lang="en-US" dirty="0"/>
          </a:p>
        </p:txBody>
      </p:sp>
      <p:sp>
        <p:nvSpPr>
          <p:cNvPr id="31" name="TextBox 30"/>
          <p:cNvSpPr txBox="1"/>
          <p:nvPr/>
        </p:nvSpPr>
        <p:spPr>
          <a:xfrm>
            <a:off x="5631238" y="3539612"/>
            <a:ext cx="1268296" cy="523220"/>
          </a:xfrm>
          <a:prstGeom prst="rect">
            <a:avLst/>
          </a:prstGeom>
          <a:solidFill>
            <a:schemeClr val="tx2">
              <a:lumMod val="20000"/>
              <a:lumOff val="80000"/>
            </a:schemeClr>
          </a:solidFill>
        </p:spPr>
        <p:txBody>
          <a:bodyPr wrap="none" rtlCol="0">
            <a:spAutoFit/>
          </a:bodyPr>
          <a:lstStyle/>
          <a:p>
            <a:pPr algn="ctr"/>
            <a:r>
              <a:rPr lang="en-GB" dirty="0"/>
              <a:t>‘The motor is </a:t>
            </a:r>
          </a:p>
          <a:p>
            <a:pPr algn="ctr"/>
            <a:r>
              <a:rPr lang="en-GB" dirty="0"/>
              <a:t>Turned off’</a:t>
            </a:r>
            <a:endParaRPr lang="en-US" dirty="0"/>
          </a:p>
        </p:txBody>
      </p:sp>
      <p:sp>
        <p:nvSpPr>
          <p:cNvPr id="41" name="Right Arrow 40"/>
          <p:cNvSpPr/>
          <p:nvPr/>
        </p:nvSpPr>
        <p:spPr>
          <a:xfrm>
            <a:off x="1321455" y="2522493"/>
            <a:ext cx="588165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2424635" y="3204386"/>
            <a:ext cx="1298757" cy="7560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3" name="Right Arrow 42"/>
          <p:cNvSpPr/>
          <p:nvPr/>
        </p:nvSpPr>
        <p:spPr>
          <a:xfrm>
            <a:off x="5517626" y="3184078"/>
            <a:ext cx="1279762" cy="75609"/>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sp>
        <p:nvSpPr>
          <p:cNvPr id="44" name="Right Arrow 43"/>
          <p:cNvSpPr/>
          <p:nvPr/>
        </p:nvSpPr>
        <p:spPr>
          <a:xfrm>
            <a:off x="1765401" y="3801222"/>
            <a:ext cx="311172" cy="85491"/>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5" name="Right Arrow 44"/>
          <p:cNvSpPr/>
          <p:nvPr/>
        </p:nvSpPr>
        <p:spPr>
          <a:xfrm>
            <a:off x="3663499" y="3801222"/>
            <a:ext cx="371659" cy="85491"/>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6" name="Right Arrow 45"/>
          <p:cNvSpPr/>
          <p:nvPr/>
        </p:nvSpPr>
        <p:spPr>
          <a:xfrm>
            <a:off x="5296872" y="3803259"/>
            <a:ext cx="260117" cy="9090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7" name="Up Arrow 46"/>
          <p:cNvSpPr/>
          <p:nvPr/>
        </p:nvSpPr>
        <p:spPr>
          <a:xfrm>
            <a:off x="6922893" y="3333847"/>
            <a:ext cx="123886" cy="542060"/>
          </a:xfrm>
          <a:prstGeom prst="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8" name="Right Arrow 47"/>
          <p:cNvSpPr/>
          <p:nvPr/>
        </p:nvSpPr>
        <p:spPr>
          <a:xfrm>
            <a:off x="7256206" y="2376836"/>
            <a:ext cx="554540" cy="9499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9" name="Right Arrow 48"/>
          <p:cNvSpPr/>
          <p:nvPr/>
        </p:nvSpPr>
        <p:spPr>
          <a:xfrm>
            <a:off x="7241458" y="2683993"/>
            <a:ext cx="584036" cy="94390"/>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0" name="Up Arrow 49"/>
          <p:cNvSpPr/>
          <p:nvPr/>
        </p:nvSpPr>
        <p:spPr>
          <a:xfrm>
            <a:off x="7152501" y="2731188"/>
            <a:ext cx="86359" cy="282956"/>
          </a:xfrm>
          <a:prstGeom prst="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1" name="Down Arrow 50"/>
          <p:cNvSpPr/>
          <p:nvPr/>
        </p:nvSpPr>
        <p:spPr>
          <a:xfrm>
            <a:off x="7198783" y="1645589"/>
            <a:ext cx="74743" cy="787745"/>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2" name="Down Arrow 51"/>
          <p:cNvSpPr/>
          <p:nvPr/>
        </p:nvSpPr>
        <p:spPr>
          <a:xfrm>
            <a:off x="1689931" y="3344653"/>
            <a:ext cx="76692" cy="542060"/>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3" name="TextBox 52"/>
          <p:cNvSpPr txBox="1"/>
          <p:nvPr/>
        </p:nvSpPr>
        <p:spPr>
          <a:xfrm>
            <a:off x="8013624" y="2283742"/>
            <a:ext cx="662361" cy="523220"/>
          </a:xfrm>
          <a:prstGeom prst="rect">
            <a:avLst/>
          </a:prstGeom>
          <a:solidFill>
            <a:schemeClr val="tx2">
              <a:lumMod val="60000"/>
              <a:lumOff val="40000"/>
            </a:schemeClr>
          </a:solidFill>
        </p:spPr>
        <p:txBody>
          <a:bodyPr wrap="none" rtlCol="0">
            <a:spAutoFit/>
          </a:bodyPr>
          <a:lstStyle/>
          <a:p>
            <a:pPr algn="ctr"/>
            <a:r>
              <a:rPr lang="en-GB" dirty="0"/>
              <a:t>Water</a:t>
            </a:r>
          </a:p>
          <a:p>
            <a:pPr algn="ctr"/>
            <a:r>
              <a:rPr lang="en-GB" dirty="0"/>
              <a:t>Tank</a:t>
            </a:r>
            <a:endParaRPr lang="en-US" dirty="0"/>
          </a:p>
        </p:txBody>
      </p:sp>
      <p:sp>
        <p:nvSpPr>
          <p:cNvPr id="54" name="TextBox 53"/>
          <p:cNvSpPr txBox="1"/>
          <p:nvPr/>
        </p:nvSpPr>
        <p:spPr>
          <a:xfrm>
            <a:off x="530570" y="839725"/>
            <a:ext cx="1348446" cy="307777"/>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none" rtlCol="0">
            <a:spAutoFit/>
          </a:bodyPr>
          <a:lstStyle/>
          <a:p>
            <a:pPr marL="285750" indent="-285750">
              <a:buFont typeface="Wingdings" panose="05000000000000000000" pitchFamily="2" charset="2"/>
              <a:buChar char="§"/>
            </a:pPr>
            <a:r>
              <a:rPr lang="en-GB" b="1" i="1" u="sng" dirty="0"/>
              <a:t>Underflow</a:t>
            </a:r>
            <a:endParaRPr lang="en-US" b="1" i="1" u="sng" dirty="0"/>
          </a:p>
        </p:txBody>
      </p:sp>
      <p:sp>
        <p:nvSpPr>
          <p:cNvPr id="55" name="TextBox 54"/>
          <p:cNvSpPr txBox="1"/>
          <p:nvPr/>
        </p:nvSpPr>
        <p:spPr>
          <a:xfrm>
            <a:off x="553961" y="2722690"/>
            <a:ext cx="1239442" cy="307777"/>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none" rtlCol="0">
            <a:spAutoFit/>
          </a:bodyPr>
          <a:lstStyle/>
          <a:p>
            <a:pPr marL="285750" indent="-285750">
              <a:buFont typeface="Wingdings" panose="05000000000000000000" pitchFamily="2" charset="2"/>
              <a:buChar char="§"/>
            </a:pPr>
            <a:r>
              <a:rPr lang="en-GB" b="1" u="sng" dirty="0"/>
              <a:t>Overflow</a:t>
            </a:r>
            <a:endParaRPr lang="en-US" b="1" u="sng" dirty="0"/>
          </a:p>
        </p:txBody>
      </p:sp>
    </p:spTree>
    <p:extLst>
      <p:ext uri="{BB962C8B-B14F-4D97-AF65-F5344CB8AC3E}">
        <p14:creationId xmlns:p14="http://schemas.microsoft.com/office/powerpoint/2010/main" val="2676105422"/>
      </p:ext>
    </p:extLst>
  </p:cSld>
  <p:clrMapOvr>
    <a:masterClrMapping/>
  </p:clrMapOvr>
</p:sld>
</file>

<file path=ppt/theme/theme1.xml><?xml version="1.0" encoding="utf-8"?>
<a:theme xmlns:a="http://schemas.openxmlformats.org/drawingml/2006/main" name="Product Designer Job Description by Slidesgo">
  <a:themeElements>
    <a:clrScheme name="Simple Light">
      <a:dk1>
        <a:srgbClr val="191919"/>
      </a:dk1>
      <a:lt1>
        <a:srgbClr val="E4E3E3"/>
      </a:lt1>
      <a:dk2>
        <a:srgbClr val="E6AB58"/>
      </a:dk2>
      <a:lt2>
        <a:srgbClr val="9963E4"/>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1440</TotalTime>
  <Words>1223</Words>
  <Application>Microsoft Office PowerPoint</Application>
  <PresentationFormat>On-screen Show (16:9)</PresentationFormat>
  <Paragraphs>126</Paragraphs>
  <Slides>16</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Arial Rounded MT Bold</vt:lpstr>
      <vt:lpstr>OCR A Extended</vt:lpstr>
      <vt:lpstr>Wingdings</vt:lpstr>
      <vt:lpstr>Times New Roman</vt:lpstr>
      <vt:lpstr>Bebas Neue</vt:lpstr>
      <vt:lpstr>Roboto</vt:lpstr>
      <vt:lpstr>proxima-nova</vt:lpstr>
      <vt:lpstr>Georgia</vt:lpstr>
      <vt:lpstr>Bahnschrift</vt:lpstr>
      <vt:lpstr>Arial</vt:lpstr>
      <vt:lpstr>Open Sans</vt:lpstr>
      <vt:lpstr>Arimo Medium</vt:lpstr>
      <vt:lpstr>Courier New</vt:lpstr>
      <vt:lpstr>Libre Baskerville</vt:lpstr>
      <vt:lpstr>Product Designer Job Description by Slidesgo</vt:lpstr>
      <vt:lpstr>WATER AND ELECTRICITY</vt:lpstr>
      <vt:lpstr>PowerPoint Presentation</vt:lpstr>
      <vt:lpstr>About The problem: </vt:lpstr>
      <vt:lpstr>Purpose:</vt:lpstr>
      <vt:lpstr>Problem statement:</vt:lpstr>
      <vt:lpstr>User Segments: </vt:lpstr>
      <vt:lpstr>User Segments: </vt:lpstr>
      <vt:lpstr>Pain Points:</vt:lpstr>
      <vt:lpstr>Data Flow Diagram</vt:lpstr>
      <vt:lpstr>Tools Used</vt:lpstr>
      <vt:lpstr>Model Concept</vt:lpstr>
      <vt:lpstr>Relay module:  A power relay module is an electrical switch that is operated by an electromagnet. The electromagnet is activated by a separate low-power signal from a micro controller. When activated, the electromagnet pulls to either open or close an electrical circuit.  </vt:lpstr>
      <vt:lpstr>Support Images</vt:lpstr>
      <vt:lpstr>Source Code:</vt:lpstr>
      <vt:lpstr>Using this you can save the water from wastage in government and residential water tank which is the main moto of our project   You don’t need to give your valuable time for the water pump, because it automatically turn off and on as per the level of water.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AND ELECTICITY</dc:title>
  <dc:creator>HP</dc:creator>
  <cp:lastModifiedBy>Jeyasheeba StalinRaja</cp:lastModifiedBy>
  <cp:revision>28</cp:revision>
  <dcterms:modified xsi:type="dcterms:W3CDTF">2022-10-15T16:24:31Z</dcterms:modified>
</cp:coreProperties>
</file>